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  <p:sldMasterId id="2147483749" r:id="rId5"/>
  </p:sldMasterIdLst>
  <p:notesMasterIdLst>
    <p:notesMasterId r:id="rId23"/>
  </p:notesMasterIdLst>
  <p:handoutMasterIdLst>
    <p:handoutMasterId r:id="rId24"/>
  </p:handoutMasterIdLst>
  <p:sldIdLst>
    <p:sldId id="314" r:id="rId6"/>
    <p:sldId id="390" r:id="rId7"/>
    <p:sldId id="308" r:id="rId8"/>
    <p:sldId id="392" r:id="rId9"/>
    <p:sldId id="406" r:id="rId10"/>
    <p:sldId id="403" r:id="rId11"/>
    <p:sldId id="389" r:id="rId12"/>
    <p:sldId id="393" r:id="rId13"/>
    <p:sldId id="401" r:id="rId14"/>
    <p:sldId id="402" r:id="rId15"/>
    <p:sldId id="395" r:id="rId16"/>
    <p:sldId id="397" r:id="rId17"/>
    <p:sldId id="386" r:id="rId18"/>
    <p:sldId id="404" r:id="rId19"/>
    <p:sldId id="405" r:id="rId20"/>
    <p:sldId id="400" r:id="rId21"/>
    <p:sldId id="316" r:id="rId22"/>
  </p:sldIdLst>
  <p:sldSz cx="9144000" cy="5143500" type="screen16x9"/>
  <p:notesSz cx="6794500" cy="99314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sevoort, RT (int)" initials="R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5050"/>
    <a:srgbClr val="DC2416"/>
    <a:srgbClr val="D60000"/>
    <a:srgbClr val="FF0000"/>
    <a:srgbClr val="0000CC"/>
    <a:srgbClr val="3333FF"/>
    <a:srgbClr val="3DA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5001A3-6C72-0B02-812C-40AB93ABABDC}" v="8" dt="2022-04-06T20:30:39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66275" autoAdjust="0"/>
  </p:normalViewPr>
  <p:slideViewPr>
    <p:cSldViewPr snapToGrid="0">
      <p:cViewPr varScale="1">
        <p:scale>
          <a:sx n="95" d="100"/>
          <a:sy n="95" d="100"/>
        </p:scale>
        <p:origin x="918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s de Jong-Kooij" userId="S::dejong@nvn.nl::88667e4a-f384-4c2b-b5e8-b39ebb421cbf" providerId="AD" clId="Web-{B05001A3-6C72-0B02-812C-40AB93ABABDC}"/>
    <pc:docChg chg="modSld">
      <pc:chgData name="Ans de Jong-Kooij" userId="S::dejong@nvn.nl::88667e4a-f384-4c2b-b5e8-b39ebb421cbf" providerId="AD" clId="Web-{B05001A3-6C72-0B02-812C-40AB93ABABDC}" dt="2022-04-06T20:30:39.411" v="7" actId="20577"/>
      <pc:docMkLst>
        <pc:docMk/>
      </pc:docMkLst>
      <pc:sldChg chg="modSp">
        <pc:chgData name="Ans de Jong-Kooij" userId="S::dejong@nvn.nl::88667e4a-f384-4c2b-b5e8-b39ebb421cbf" providerId="AD" clId="Web-{B05001A3-6C72-0B02-812C-40AB93ABABDC}" dt="2022-04-06T20:30:39.411" v="7" actId="20577"/>
        <pc:sldMkLst>
          <pc:docMk/>
          <pc:sldMk cId="3486743763" sldId="308"/>
        </pc:sldMkLst>
        <pc:spChg chg="mod">
          <ac:chgData name="Ans de Jong-Kooij" userId="S::dejong@nvn.nl::88667e4a-f384-4c2b-b5e8-b39ebb421cbf" providerId="AD" clId="Web-{B05001A3-6C72-0B02-812C-40AB93ABABDC}" dt="2022-04-06T20:30:39.411" v="7" actId="20577"/>
          <ac:spMkLst>
            <pc:docMk/>
            <pc:sldMk cId="3486743763" sldId="308"/>
            <ac:spMk id="11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zkh\dfs\Gebruikers07\GansevoortRT\Mijn%20documenten\Registry\AdJ_220325_draaiboek%20Corona%20Webinar%2006.04.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0F-4564-80A4-7DAA3485D035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0F-4564-80A4-7DAA3485D035}"/>
              </c:ext>
            </c:extLst>
          </c:dPt>
          <c:val>
            <c:numRef>
              <c:f>Blad1!$H$15:$H$16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0F-4564-80A4-7DAA3485D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708" cy="496570"/>
          </a:xfrm>
          <a:prstGeom prst="rect">
            <a:avLst/>
          </a:prstGeom>
        </p:spPr>
        <p:txBody>
          <a:bodyPr vert="horz" lIns="91709" tIns="45855" rIns="91709" bIns="4585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200" y="0"/>
            <a:ext cx="2944708" cy="496570"/>
          </a:xfrm>
          <a:prstGeom prst="rect">
            <a:avLst/>
          </a:prstGeom>
        </p:spPr>
        <p:txBody>
          <a:bodyPr vert="horz" lIns="91709" tIns="45855" rIns="91709" bIns="45855" rtlCol="0"/>
          <a:lstStyle>
            <a:lvl1pPr algn="r">
              <a:defRPr sz="1200"/>
            </a:lvl1pPr>
          </a:lstStyle>
          <a:p>
            <a:fld id="{013D3275-1EA8-4E40-A33F-1102299C6230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3239"/>
            <a:ext cx="2944708" cy="496570"/>
          </a:xfrm>
          <a:prstGeom prst="rect">
            <a:avLst/>
          </a:prstGeom>
        </p:spPr>
        <p:txBody>
          <a:bodyPr vert="horz" lIns="91709" tIns="45855" rIns="91709" bIns="4585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200" y="9433239"/>
            <a:ext cx="2944708" cy="496570"/>
          </a:xfrm>
          <a:prstGeom prst="rect">
            <a:avLst/>
          </a:prstGeom>
        </p:spPr>
        <p:txBody>
          <a:bodyPr vert="horz" lIns="91709" tIns="45855" rIns="91709" bIns="45855" rtlCol="0" anchor="b"/>
          <a:lstStyle>
            <a:lvl1pPr algn="r">
              <a:defRPr sz="1200"/>
            </a:lvl1pPr>
          </a:lstStyle>
          <a:p>
            <a:fld id="{07230455-A815-4C06-84D8-0CE8A1E033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8791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6570"/>
          </a:xfrm>
          <a:prstGeom prst="rect">
            <a:avLst/>
          </a:prstGeom>
        </p:spPr>
        <p:txBody>
          <a:bodyPr vert="horz" lIns="91709" tIns="45855" rIns="91709" bIns="4585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4" cy="496570"/>
          </a:xfrm>
          <a:prstGeom prst="rect">
            <a:avLst/>
          </a:prstGeom>
        </p:spPr>
        <p:txBody>
          <a:bodyPr vert="horz" lIns="91709" tIns="45855" rIns="91709" bIns="45855" rtlCol="0"/>
          <a:lstStyle>
            <a:lvl1pPr algn="r">
              <a:defRPr sz="1200"/>
            </a:lvl1pPr>
          </a:lstStyle>
          <a:p>
            <a:fld id="{6E1A1120-368D-4CB2-83D5-8CF0CF112231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6125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9" tIns="45855" rIns="91709" bIns="4585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709" tIns="45855" rIns="91709" bIns="4585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4" cy="496570"/>
          </a:xfrm>
          <a:prstGeom prst="rect">
            <a:avLst/>
          </a:prstGeom>
        </p:spPr>
        <p:txBody>
          <a:bodyPr vert="horz" lIns="91709" tIns="45855" rIns="91709" bIns="4585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4" y="9433107"/>
            <a:ext cx="2944284" cy="496570"/>
          </a:xfrm>
          <a:prstGeom prst="rect">
            <a:avLst/>
          </a:prstGeom>
        </p:spPr>
        <p:txBody>
          <a:bodyPr vert="horz" lIns="91709" tIns="45855" rIns="91709" bIns="45855" rtlCol="0" anchor="b"/>
          <a:lstStyle>
            <a:lvl1pPr algn="r">
              <a:defRPr sz="1200"/>
            </a:lvl1pPr>
          </a:lstStyle>
          <a:p>
            <a:fld id="{38938B53-7263-4330-81AE-4C4796778D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62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807"/>
              </a:spcBef>
              <a:buClr>
                <a:srgbClr val="C00000"/>
              </a:buClr>
              <a:buSzPct val="120000"/>
              <a:defRPr/>
            </a:pP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445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437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095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6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095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095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095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155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800"/>
              </a:spcBef>
              <a:buClr>
                <a:srgbClr val="C00000"/>
              </a:buClr>
              <a:buSzPct val="120000"/>
              <a:buNone/>
              <a:defRPr/>
            </a:pP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44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807"/>
              </a:spcBef>
              <a:buClr>
                <a:srgbClr val="C00000"/>
              </a:buClr>
              <a:buSzPct val="120000"/>
              <a:defRPr/>
            </a:pP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445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092"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445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095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Vanaf december slechts 3 dialyse </a:t>
            </a:r>
            <a:r>
              <a:rPr lang="nl-NL" dirty="0" err="1"/>
              <a:t>patienten</a:t>
            </a:r>
            <a:r>
              <a:rPr lang="nl-NL" dirty="0"/>
              <a:t> opgenomen op de IC </a:t>
            </a:r>
            <a:r>
              <a:rPr lang="nl-NL" dirty="0" err="1"/>
              <a:t>ivm</a:t>
            </a:r>
            <a:r>
              <a:rPr lang="nl-NL" dirty="0"/>
              <a:t> COVID-19.</a:t>
            </a:r>
            <a:r>
              <a:rPr lang="nl-NL" baseline="0" dirty="0"/>
              <a:t> Onze ervaring is ook </a:t>
            </a:r>
            <a:r>
              <a:rPr lang="nl-NL" baseline="0" dirty="0" err="1"/>
              <a:t>dta</a:t>
            </a:r>
            <a:r>
              <a:rPr lang="nl-NL" baseline="0" dirty="0"/>
              <a:t> aantal </a:t>
            </a:r>
            <a:r>
              <a:rPr lang="nl-NL" baseline="0" dirty="0" err="1"/>
              <a:t>transplamtatiepatienten</a:t>
            </a:r>
            <a:r>
              <a:rPr lang="nl-NL" baseline="0" dirty="0"/>
              <a:t> dat opgenomen wordt in ZH of IC laag is </a:t>
            </a:r>
            <a:r>
              <a:rPr lang="nl-NL" baseline="0" dirty="0" err="1"/>
              <a:t>tov</a:t>
            </a:r>
            <a:r>
              <a:rPr lang="nl-NL" baseline="0" dirty="0"/>
              <a:t> wat er afgelopen 2 jaar. plaatsvond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095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Vanaf december slechts 3 dialyse </a:t>
            </a:r>
            <a:r>
              <a:rPr lang="nl-NL" dirty="0" err="1"/>
              <a:t>patienten</a:t>
            </a:r>
            <a:r>
              <a:rPr lang="nl-NL" dirty="0"/>
              <a:t> opgenomen op de IC </a:t>
            </a:r>
            <a:r>
              <a:rPr lang="nl-NL" dirty="0" err="1"/>
              <a:t>ivm</a:t>
            </a:r>
            <a:r>
              <a:rPr lang="nl-NL" dirty="0"/>
              <a:t> COVID-19.</a:t>
            </a:r>
            <a:r>
              <a:rPr lang="nl-NL" baseline="0" dirty="0"/>
              <a:t> Onze ervaring is ook </a:t>
            </a:r>
            <a:r>
              <a:rPr lang="nl-NL" baseline="0" dirty="0" err="1"/>
              <a:t>dta</a:t>
            </a:r>
            <a:r>
              <a:rPr lang="nl-NL" baseline="0" dirty="0"/>
              <a:t> aantal </a:t>
            </a:r>
            <a:r>
              <a:rPr lang="nl-NL" baseline="0" dirty="0" err="1"/>
              <a:t>transplamtatiepatienten</a:t>
            </a:r>
            <a:r>
              <a:rPr lang="nl-NL" baseline="0" dirty="0"/>
              <a:t> dat opgenomen wordt in ZH of IC laag is </a:t>
            </a:r>
            <a:r>
              <a:rPr lang="nl-NL" baseline="0" dirty="0" err="1"/>
              <a:t>tov</a:t>
            </a:r>
            <a:r>
              <a:rPr lang="nl-NL" baseline="0" dirty="0"/>
              <a:t> wat er afgelopen 2 jaar. plaatsvond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246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09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095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4CEDF-450F-4435-A197-B75FDB33083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484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54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4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216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08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83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73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3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2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37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92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1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060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1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60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6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78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67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7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68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4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0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A7CB-F6C7-4F84-AB78-63B8FDE76B18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F11F-5D5D-41FC-9DA2-A937A22EDE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78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FA7CB-F6C7-4F84-AB78-63B8FDE76B18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EF11F-5D5D-41FC-9DA2-A937A22EDE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07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FA7CB-F6C7-4F84-AB78-63B8FDE76B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EF11F-5D5D-41FC-9DA2-A937A22EDE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1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nl/url?sa=i&amp;url=https://www.era-edta.org/en/&amp;psig=AOvVaw3wxqaQaJjMmyqUAG_NNsz9&amp;ust=1604605911176000&amp;source=images&amp;cd=vfe&amp;ved=0CAIQjRxqFwoTCODByobV6ewCFQAAAAAdAAAAABAD" TargetMode="External"/><Relationship Id="rId13" Type="http://schemas.openxmlformats.org/officeDocument/2006/relationships/image" Target="../media/image7.sv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google.nl/url?sa=i&amp;url=https://actie.nierstichting.nl/&amp;psig=AOvVaw3EjUM_2ZU2-vtDLaKgElgP&amp;ust=1611264154842000&amp;source=images&amp;cd=vfe&amp;ved=0CAIQjRxqFwoTCMD_2vu4q-4CFQAAAAAdAAAAABAP" TargetMode="Externa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5.jpeg"/><Relationship Id="rId4" Type="http://schemas.openxmlformats.org/officeDocument/2006/relationships/hyperlink" Target="https://www.google.nl/url?sa=i&amp;url=https://www.nvn.nl/&amp;psig=AOvVaw2BqjfWd679DrBU-sNwk7Rc&amp;ust=1611264080153000&amp;source=images&amp;cd=vfe&amp;ved=0CAIQjRxqFwoTCPjAv9a4q-4CFQAAAAAdAAAAABAD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nl/url?sa=i&amp;url=https://www.era-edta.org/en/&amp;psig=AOvVaw3wxqaQaJjMmyqUAG_NNsz9&amp;ust=1604605911176000&amp;source=images&amp;cd=vfe&amp;ved=0CAIQjRxqFwoTCODByobV6ewCFQAAAAAdAAAAABAD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nl/url?sa=i&amp;url=https://actie.nierstichting.nl/&amp;psig=AOvVaw3EjUM_2ZU2-vtDLaKgElgP&amp;ust=1611264154842000&amp;source=images&amp;cd=vfe&amp;ved=0CAIQjRxqFwoTCMD_2vu4q-4CFQAAAAAdAAAAABAP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.png"/><Relationship Id="rId10" Type="http://schemas.openxmlformats.org/officeDocument/2006/relationships/hyperlink" Target="https://www.google.nl/url?sa=i&amp;url=https://www.pfizer.nl/je-goed-voelen/laat-je-vaccineren-en-help-gelijk-een-ander&amp;psig=AOvVaw27rKH43gfS-x6TR7I59-6Y&amp;ust=1611346847196000&amp;source=images&amp;cd=vfe&amp;ved=0CAIQjRxqFwoTCLDw6pHtre4CFQAAAAAdAAAAABAE" TargetMode="External"/><Relationship Id="rId4" Type="http://schemas.openxmlformats.org/officeDocument/2006/relationships/hyperlink" Target="https://www.google.nl/url?sa=i&amp;url=https://www.nvn.nl/&amp;psig=AOvVaw2BqjfWd679DrBU-sNwk7Rc&amp;ust=1611264080153000&amp;source=images&amp;cd=vfe&amp;ved=0CAIQjRxqFwoTCPjAv9a4q-4CFQAAAAAdAAAAABAD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eren.n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vn.n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/>
        </p:nvSpPr>
        <p:spPr>
          <a:xfrm>
            <a:off x="69" y="930683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 descr="Vacatures | Nederlandse Federatie voor Nefrolog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066" y="3347782"/>
            <a:ext cx="944525" cy="65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VN - Nierpatiënten Vereniging Nederland - Van en voor nierpatiënten -  Nierpatiënten Vereniging Nederla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42" y="3306591"/>
            <a:ext cx="1231738" cy="73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Geef leven 2019 - verkort jaarverslag"/>
          <p:cNvSpPr>
            <a:spLocks noChangeAspect="1" noChangeArrowheads="1"/>
          </p:cNvSpPr>
          <p:nvPr/>
        </p:nvSpPr>
        <p:spPr bwMode="auto">
          <a:xfrm>
            <a:off x="63500" y="-136525"/>
            <a:ext cx="28479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8" descr="Voor wie kom jij in actie?"/>
          <p:cNvSpPr>
            <a:spLocks noChangeAspect="1" noChangeArrowheads="1"/>
          </p:cNvSpPr>
          <p:nvPr/>
        </p:nvSpPr>
        <p:spPr bwMode="auto">
          <a:xfrm>
            <a:off x="63500" y="-136525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8" name="Picture 10" descr="Voor wie kom jij in actie?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 t="12636" r="3174" b="14403"/>
          <a:stretch/>
        </p:blipFill>
        <p:spPr bwMode="auto">
          <a:xfrm>
            <a:off x="5525652" y="3307743"/>
            <a:ext cx="1246134" cy="77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ep 11"/>
          <p:cNvGrpSpPr/>
          <p:nvPr/>
        </p:nvGrpSpPr>
        <p:grpSpPr>
          <a:xfrm>
            <a:off x="2367435" y="4259986"/>
            <a:ext cx="1998538" cy="792088"/>
            <a:chOff x="7124252" y="53273"/>
            <a:chExt cx="1998538" cy="792088"/>
          </a:xfrm>
        </p:grpSpPr>
        <p:grpSp>
          <p:nvGrpSpPr>
            <p:cNvPr id="13" name="Groep 12"/>
            <p:cNvGrpSpPr/>
            <p:nvPr/>
          </p:nvGrpSpPr>
          <p:grpSpPr>
            <a:xfrm>
              <a:off x="7124252" y="53273"/>
              <a:ext cx="1998538" cy="792088"/>
              <a:chOff x="6893942" y="123478"/>
              <a:chExt cx="1998538" cy="792088"/>
            </a:xfrm>
          </p:grpSpPr>
          <p:pic>
            <p:nvPicPr>
              <p:cNvPr id="23" name="Picture 2" descr="Home Page - ERA-EDTA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3942" y="123478"/>
                <a:ext cx="1111702" cy="792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Rechthoek 23"/>
              <p:cNvSpPr/>
              <p:nvPr/>
            </p:nvSpPr>
            <p:spPr>
              <a:xfrm>
                <a:off x="7373169" y="640016"/>
                <a:ext cx="1368152" cy="131533"/>
              </a:xfrm>
              <a:prstGeom prst="rect">
                <a:avLst/>
              </a:prstGeom>
              <a:solidFill>
                <a:srgbClr val="D60000"/>
              </a:solidFill>
              <a:ln w="3175">
                <a:solidFill>
                  <a:srgbClr val="D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Rechthoek 24"/>
              <p:cNvSpPr/>
              <p:nvPr/>
            </p:nvSpPr>
            <p:spPr>
              <a:xfrm>
                <a:off x="7373169" y="651344"/>
                <a:ext cx="1368152" cy="131533"/>
              </a:xfrm>
              <a:prstGeom prst="rect">
                <a:avLst/>
              </a:prstGeom>
              <a:solidFill>
                <a:srgbClr val="D60000"/>
              </a:solidFill>
              <a:ln w="3175">
                <a:solidFill>
                  <a:srgbClr val="D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Tekstvak 25"/>
              <p:cNvSpPr txBox="1"/>
              <p:nvPr/>
            </p:nvSpPr>
            <p:spPr>
              <a:xfrm>
                <a:off x="7934946" y="217552"/>
                <a:ext cx="95753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000" b="1" dirty="0">
                    <a:latin typeface="Mistral" panose="03090702030407020403" pitchFamily="66" charset="0"/>
                  </a:rPr>
                  <a:t>CODA</a:t>
                </a:r>
              </a:p>
            </p:txBody>
          </p:sp>
          <p:sp>
            <p:nvSpPr>
              <p:cNvPr id="27" name="Rechthoek 26"/>
              <p:cNvSpPr/>
              <p:nvPr/>
            </p:nvSpPr>
            <p:spPr>
              <a:xfrm>
                <a:off x="7255344" y="824509"/>
                <a:ext cx="769348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Tekstvak 13"/>
            <p:cNvSpPr txBox="1"/>
            <p:nvPr/>
          </p:nvSpPr>
          <p:spPr>
            <a:xfrm rot="175582">
              <a:off x="8466942" y="187885"/>
              <a:ext cx="22955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700" b="1" dirty="0"/>
                <a:t>T</a:t>
              </a:r>
            </a:p>
          </p:txBody>
        </p:sp>
        <p:sp>
          <p:nvSpPr>
            <p:cNvPr id="15" name="Tekstvak 14"/>
            <p:cNvSpPr txBox="1"/>
            <p:nvPr/>
          </p:nvSpPr>
          <p:spPr>
            <a:xfrm rot="3823108">
              <a:off x="8519887" y="235320"/>
              <a:ext cx="22955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700" b="1" dirty="0"/>
                <a:t>T</a:t>
              </a:r>
            </a:p>
          </p:txBody>
        </p:sp>
        <p:sp>
          <p:nvSpPr>
            <p:cNvPr id="16" name="Tekstvak 15"/>
            <p:cNvSpPr txBox="1"/>
            <p:nvPr/>
          </p:nvSpPr>
          <p:spPr>
            <a:xfrm rot="18327322">
              <a:off x="8391659" y="246073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b="1" dirty="0"/>
                <a:t>T</a:t>
              </a:r>
            </a:p>
          </p:txBody>
        </p:sp>
        <p:sp>
          <p:nvSpPr>
            <p:cNvPr id="17" name="Tekstvak 16"/>
            <p:cNvSpPr txBox="1"/>
            <p:nvPr/>
          </p:nvSpPr>
          <p:spPr>
            <a:xfrm rot="15870590">
              <a:off x="8370453" y="364044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700" b="1" dirty="0"/>
                <a:t>T</a:t>
              </a:r>
            </a:p>
          </p:txBody>
        </p:sp>
        <p:sp>
          <p:nvSpPr>
            <p:cNvPr id="18" name="Tekstvak 17"/>
            <p:cNvSpPr txBox="1"/>
            <p:nvPr/>
          </p:nvSpPr>
          <p:spPr>
            <a:xfrm rot="6395089">
              <a:off x="8538832" y="319740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b="1" dirty="0"/>
                <a:t>T</a:t>
              </a:r>
            </a:p>
          </p:txBody>
        </p:sp>
        <p:sp>
          <p:nvSpPr>
            <p:cNvPr id="21" name="Tekstvak 20"/>
            <p:cNvSpPr txBox="1"/>
            <p:nvPr/>
          </p:nvSpPr>
          <p:spPr>
            <a:xfrm rot="8703296">
              <a:off x="8501059" y="387716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700" b="1" dirty="0"/>
                <a:t>T</a:t>
              </a:r>
            </a:p>
          </p:txBody>
        </p:sp>
        <p:sp>
          <p:nvSpPr>
            <p:cNvPr id="22" name="Tekstvak 21"/>
            <p:cNvSpPr txBox="1"/>
            <p:nvPr/>
          </p:nvSpPr>
          <p:spPr>
            <a:xfrm rot="12266178">
              <a:off x="8392141" y="417157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b="1" dirty="0"/>
                <a:t>T</a:t>
              </a:r>
            </a:p>
          </p:txBody>
        </p:sp>
      </p:grpSp>
      <p:pic>
        <p:nvPicPr>
          <p:cNvPr id="42" name="Afbeelding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25000"/>
                    </a14:imgEffect>
                    <a14:imgEffect>
                      <a14:brightnessContrast bright="15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027"/>
          <a:stretch/>
        </p:blipFill>
        <p:spPr>
          <a:xfrm>
            <a:off x="69" y="955839"/>
            <a:ext cx="9143931" cy="1400410"/>
          </a:xfrm>
          <a:prstGeom prst="rect">
            <a:avLst/>
          </a:prstGeom>
        </p:spPr>
      </p:pic>
      <p:sp>
        <p:nvSpPr>
          <p:cNvPr id="43" name="Rechthoek 42"/>
          <p:cNvSpPr/>
          <p:nvPr/>
        </p:nvSpPr>
        <p:spPr>
          <a:xfrm>
            <a:off x="69" y="930683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hthoek 43"/>
          <p:cNvSpPr/>
          <p:nvPr/>
        </p:nvSpPr>
        <p:spPr>
          <a:xfrm>
            <a:off x="-12129" y="2346338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0" y="58521"/>
            <a:ext cx="9143999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nl-NL" sz="2400" dirty="0">
                <a:solidFill>
                  <a:prstClr val="black"/>
                </a:solidFill>
                <a:effectLst>
                  <a:outerShdw blurRad="50800" dist="38100" dir="3000000" algn="ctr" rotWithShape="0">
                    <a:prstClr val="white"/>
                  </a:outerShdw>
                </a:effectLst>
                <a:latin typeface="+mn-lt"/>
                <a:ea typeface="Calibri"/>
                <a:cs typeface="Times New Roman"/>
              </a:rPr>
              <a:t>Webinar voor nierpatiënten, hun naasten en zorgverleners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290022" y="2468873"/>
            <a:ext cx="6606198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+mn-lt"/>
              </a:rPr>
              <a:t>Georganiseerd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door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6" name="Rechthoek 45"/>
          <p:cNvSpPr/>
          <p:nvPr/>
        </p:nvSpPr>
        <p:spPr>
          <a:xfrm>
            <a:off x="-12128" y="977644"/>
            <a:ext cx="9159304" cy="1368694"/>
          </a:xfrm>
          <a:prstGeom prst="rect">
            <a:avLst/>
          </a:prstGeom>
          <a:gradFill flip="none" rotWithShape="1">
            <a:gsLst>
              <a:gs pos="0">
                <a:srgbClr val="FFAFAF"/>
              </a:gs>
              <a:gs pos="4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>
              <a:defRPr/>
            </a:pPr>
            <a:r>
              <a:rPr lang="nl-NL" sz="3400" b="1" dirty="0">
                <a:solidFill>
                  <a:prstClr val="black"/>
                </a:solidFill>
                <a:effectLst>
                  <a:outerShdw blurRad="50800" dist="38100" dir="3000000" algn="ctr" rotWithShape="0">
                    <a:prstClr val="white"/>
                  </a:outerShdw>
                </a:effectLst>
                <a:ea typeface="Calibri"/>
                <a:cs typeface="Times New Roman"/>
              </a:rPr>
              <a:t>COVID-19 ontwikkelingen</a:t>
            </a:r>
          </a:p>
          <a:p>
            <a:pPr algn="ctr">
              <a:defRPr/>
            </a:pPr>
            <a:r>
              <a:rPr lang="nl-NL" sz="3400" b="1" dirty="0">
                <a:solidFill>
                  <a:prstClr val="black"/>
                </a:solidFill>
                <a:effectLst>
                  <a:outerShdw blurRad="50800" dist="38100" dir="3000000" algn="ctr" rotWithShape="0">
                    <a:prstClr val="white"/>
                  </a:outerShdw>
                </a:effectLst>
                <a:ea typeface="Calibri"/>
                <a:cs typeface="Times New Roman"/>
              </a:rPr>
              <a:t>We praten je bij …</a:t>
            </a:r>
            <a:endParaRPr lang="en-US" sz="2600" b="1" dirty="0">
              <a:solidFill>
                <a:prstClr val="black"/>
              </a:solidFill>
              <a:effectLst>
                <a:outerShdw blurRad="50800" dist="38100" dir="3000000" algn="ctr" rotWithShape="0">
                  <a:prstClr val="white"/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48" name="Tekstvak 3">
            <a:extLst>
              <a:ext uri="{FF2B5EF4-FFF2-40B4-BE49-F238E27FC236}">
                <a16:creationId xmlns:a16="http://schemas.microsoft.com/office/drawing/2014/main" id="{F45FB022-A763-A540-A0F8-362D20FFC5FE}"/>
              </a:ext>
            </a:extLst>
          </p:cNvPr>
          <p:cNvSpPr txBox="1"/>
          <p:nvPr/>
        </p:nvSpPr>
        <p:spPr>
          <a:xfrm>
            <a:off x="7181445" y="4318850"/>
            <a:ext cx="1775200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dirty="0"/>
              <a:t>Om 19.30 gaan </a:t>
            </a:r>
          </a:p>
          <a:p>
            <a:pPr algn="ctr"/>
            <a:r>
              <a:rPr lang="nl-NL" dirty="0"/>
              <a:t>we van start ! </a:t>
            </a:r>
          </a:p>
        </p:txBody>
      </p:sp>
      <p:pic>
        <p:nvPicPr>
          <p:cNvPr id="50" name="Graphic 18">
            <a:extLst>
              <a:ext uri="{FF2B5EF4-FFF2-40B4-BE49-F238E27FC236}">
                <a16:creationId xmlns:a16="http://schemas.microsoft.com/office/drawing/2014/main" id="{AD956340-31CC-4A91-AF0D-CA01F2373D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54747" y="2767335"/>
            <a:ext cx="1572053" cy="318045"/>
          </a:xfrm>
          <a:prstGeom prst="rect">
            <a:avLst/>
          </a:prstGeom>
        </p:spPr>
      </p:pic>
      <p:grpSp>
        <p:nvGrpSpPr>
          <p:cNvPr id="45" name="Groep 44"/>
          <p:cNvGrpSpPr/>
          <p:nvPr/>
        </p:nvGrpSpPr>
        <p:grpSpPr>
          <a:xfrm>
            <a:off x="5037538" y="4290492"/>
            <a:ext cx="1768708" cy="628893"/>
            <a:chOff x="7279480" y="158495"/>
            <a:chExt cx="1768708" cy="628893"/>
          </a:xfrm>
        </p:grpSpPr>
        <p:grpSp>
          <p:nvGrpSpPr>
            <p:cNvPr id="51" name="Groep 50"/>
            <p:cNvGrpSpPr/>
            <p:nvPr/>
          </p:nvGrpSpPr>
          <p:grpSpPr>
            <a:xfrm>
              <a:off x="7279480" y="158495"/>
              <a:ext cx="1768708" cy="628893"/>
              <a:chOff x="7088980" y="987170"/>
              <a:chExt cx="1768708" cy="628893"/>
            </a:xfrm>
          </p:grpSpPr>
          <p:sp>
            <p:nvSpPr>
              <p:cNvPr id="53" name="Tekstvak 52"/>
              <p:cNvSpPr txBox="1"/>
              <p:nvPr/>
            </p:nvSpPr>
            <p:spPr>
              <a:xfrm>
                <a:off x="7388237" y="1028405"/>
                <a:ext cx="146945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000" b="1" dirty="0">
                    <a:latin typeface="Mistral" panose="03090702030407020403" pitchFamily="66" charset="0"/>
                  </a:rPr>
                  <a:t>RECOVAC</a:t>
                </a:r>
              </a:p>
            </p:txBody>
          </p:sp>
          <p:sp>
            <p:nvSpPr>
              <p:cNvPr id="54" name="Tekstvak 53"/>
              <p:cNvSpPr txBox="1"/>
              <p:nvPr/>
            </p:nvSpPr>
            <p:spPr>
              <a:xfrm rot="175582">
                <a:off x="8028766" y="1068943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55" name="Tekstvak 54"/>
              <p:cNvSpPr txBox="1"/>
              <p:nvPr/>
            </p:nvSpPr>
            <p:spPr>
              <a:xfrm rot="3823108">
                <a:off x="8081711" y="1116378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56" name="Tekstvak 55"/>
              <p:cNvSpPr txBox="1"/>
              <p:nvPr/>
            </p:nvSpPr>
            <p:spPr>
              <a:xfrm rot="18327322">
                <a:off x="7953483" y="1130306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57" name="Tekstvak 56"/>
              <p:cNvSpPr txBox="1"/>
              <p:nvPr/>
            </p:nvSpPr>
            <p:spPr>
              <a:xfrm rot="15870590">
                <a:off x="7929102" y="1245102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58" name="Tekstvak 57"/>
              <p:cNvSpPr txBox="1"/>
              <p:nvPr/>
            </p:nvSpPr>
            <p:spPr>
              <a:xfrm rot="6395089">
                <a:off x="8100656" y="1200798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59" name="Tekstvak 58"/>
              <p:cNvSpPr txBox="1"/>
              <p:nvPr/>
            </p:nvSpPr>
            <p:spPr>
              <a:xfrm rot="8703296">
                <a:off x="8062883" y="1268774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60" name="Tekstvak 59"/>
              <p:cNvSpPr txBox="1"/>
              <p:nvPr/>
            </p:nvSpPr>
            <p:spPr>
              <a:xfrm rot="12266178">
                <a:off x="7953965" y="1298215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pic>
            <p:nvPicPr>
              <p:cNvPr id="61" name="Picture 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7088980" y="987170"/>
                <a:ext cx="364205" cy="6288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2" name="Rechthoek 61"/>
              <p:cNvSpPr/>
              <p:nvPr/>
            </p:nvSpPr>
            <p:spPr>
              <a:xfrm>
                <a:off x="7269227" y="1439243"/>
                <a:ext cx="1551590" cy="175706"/>
              </a:xfrm>
              <a:prstGeom prst="rect">
                <a:avLst/>
              </a:prstGeom>
              <a:gradFill>
                <a:gsLst>
                  <a:gs pos="0">
                    <a:srgbClr val="D60000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0" scaled="1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Rechthoekige driehoek 62"/>
              <p:cNvSpPr/>
              <p:nvPr/>
            </p:nvSpPr>
            <p:spPr>
              <a:xfrm flipV="1">
                <a:off x="7239223" y="1431303"/>
                <a:ext cx="163299" cy="141576"/>
              </a:xfrm>
              <a:prstGeom prst="rtTriangl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52" name="Rechthoek 51"/>
            <p:cNvSpPr/>
            <p:nvPr/>
          </p:nvSpPr>
          <p:spPr>
            <a:xfrm>
              <a:off x="7549468" y="562669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37575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" y="47078"/>
            <a:ext cx="7124252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2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Vaccinatie bij niertransplantatie patiënten</a:t>
            </a:r>
            <a:endParaRPr kumimoji="0" lang="nl-NL" sz="26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95536" y="1231981"/>
            <a:ext cx="8748464" cy="3919139"/>
          </a:xfrm>
          <a:prstGeom prst="rect">
            <a:avLst/>
          </a:prstGeom>
        </p:spPr>
        <p:txBody>
          <a:bodyPr vert="horz" lIns="91296" tIns="45674" rIns="91296" bIns="45674" rtlCol="0">
            <a:noAutofit/>
          </a:bodyPr>
          <a:lstStyle>
            <a:lvl1pPr marL="228206" indent="-228206" algn="l" defTabSz="91277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61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98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360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3743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139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545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92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33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600" b="1" dirty="0">
                <a:latin typeface="Calibri" panose="020F0502020204030204" pitchFamily="34" charset="0"/>
              </a:rPr>
              <a:t>De Nederlandse resultaten (via RECOVAC)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120000"/>
              <a:buFontTx/>
              <a:buChar char="-"/>
              <a:defRPr/>
            </a:pPr>
            <a:r>
              <a:rPr lang="nl-NL" sz="1600" dirty="0">
                <a:latin typeface="Calibri" panose="020F0502020204030204" pitchFamily="34" charset="0"/>
              </a:rPr>
              <a:t>Na 2 vaccinaties: 57% heeft antistoffen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120000"/>
              <a:buFontTx/>
              <a:buChar char="-"/>
              <a:defRPr/>
            </a:pPr>
            <a:r>
              <a:rPr lang="nl-NL" sz="1600" dirty="0">
                <a:latin typeface="Calibri" panose="020F0502020204030204" pitchFamily="34" charset="0"/>
              </a:rPr>
              <a:t>Na 3 vaccinaties: ± 85%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120000"/>
              <a:buFontTx/>
              <a:buChar char="-"/>
              <a:defRPr/>
            </a:pPr>
            <a:r>
              <a:rPr lang="nl-NL" sz="1600" dirty="0">
                <a:latin typeface="Calibri" panose="020F0502020204030204" pitchFamily="34" charset="0"/>
              </a:rPr>
              <a:t>Na 4 vaccinaties: ± 95%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endParaRPr lang="nl-NL" sz="1000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tabLst>
                <a:tab pos="363538" algn="l"/>
              </a:tabLst>
              <a:defRPr/>
            </a:pPr>
            <a:r>
              <a:rPr lang="nl-NL" sz="1600" dirty="0">
                <a:latin typeface="Calibri" panose="020F0502020204030204" pitchFamily="34" charset="0"/>
              </a:rPr>
              <a:t>Per vaccinatie maken mensen met antistoffen </a:t>
            </a:r>
            <a:r>
              <a:rPr lang="nl-NL" sz="1600" u="sng" dirty="0">
                <a:latin typeface="Calibri" panose="020F0502020204030204" pitchFamily="34" charset="0"/>
              </a:rPr>
              <a:t>gemiddeld</a:t>
            </a:r>
            <a:r>
              <a:rPr lang="nl-NL" sz="1600" dirty="0">
                <a:latin typeface="Calibri" panose="020F0502020204030204" pitchFamily="34" charset="0"/>
              </a:rPr>
              <a:t> nog meer antistoffen,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tabLst>
                <a:tab pos="363538" algn="l"/>
              </a:tabLst>
              <a:defRPr/>
            </a:pPr>
            <a:r>
              <a:rPr lang="nl-NL" sz="1600" dirty="0">
                <a:latin typeface="Calibri" panose="020F0502020204030204" pitchFamily="34" charset="0"/>
              </a:rPr>
              <a:t>en ontwikkelen mensen zonder antistoffen alsnog antistoffen</a:t>
            </a:r>
          </a:p>
          <a:p>
            <a:pPr marL="0" indent="0">
              <a:spcBef>
                <a:spcPts val="1200"/>
              </a:spcBef>
              <a:buClr>
                <a:srgbClr val="C00000"/>
              </a:buClr>
              <a:buSzPct val="120000"/>
              <a:buNone/>
              <a:tabLst>
                <a:tab pos="363538" algn="l"/>
              </a:tabLst>
              <a:defRPr/>
            </a:pPr>
            <a:endParaRPr lang="nl-NL" sz="1600" b="1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600" dirty="0">
                <a:latin typeface="Calibri" panose="020F0502020204030204" pitchFamily="34" charset="0"/>
              </a:rPr>
              <a:t>	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600" b="1" dirty="0">
                <a:latin typeface="Calibri" panose="020F0502020204030204" pitchFamily="34" charset="0"/>
              </a:rPr>
              <a:t>CONCLUSIE: 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600" b="1" dirty="0">
                <a:latin typeface="Calibri" panose="020F0502020204030204" pitchFamily="34" charset="0"/>
              </a:rPr>
              <a:t>Herhaalde vaccinatie werkt bij niertransplantatie patiënten (en is veilig)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600" b="1" dirty="0">
                <a:latin typeface="Calibri" panose="020F0502020204030204" pitchFamily="34" charset="0"/>
              </a:rPr>
              <a:t>LAAT JE BOOSTEREN: Haal die volgende prik !!!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endParaRPr lang="nl-NL" sz="1600" dirty="0">
              <a:latin typeface="Calibri" panose="020F0502020204030204" pitchFamily="34" charset="0"/>
            </a:endParaRPr>
          </a:p>
        </p:txBody>
      </p:sp>
      <p:grpSp>
        <p:nvGrpSpPr>
          <p:cNvPr id="34" name="Groep 33"/>
          <p:cNvGrpSpPr/>
          <p:nvPr/>
        </p:nvGrpSpPr>
        <p:grpSpPr>
          <a:xfrm>
            <a:off x="7315918" y="143765"/>
            <a:ext cx="1768708" cy="628893"/>
            <a:chOff x="7279480" y="158495"/>
            <a:chExt cx="1768708" cy="628893"/>
          </a:xfrm>
        </p:grpSpPr>
        <p:grpSp>
          <p:nvGrpSpPr>
            <p:cNvPr id="35" name="Groep 34"/>
            <p:cNvGrpSpPr/>
            <p:nvPr/>
          </p:nvGrpSpPr>
          <p:grpSpPr>
            <a:xfrm>
              <a:off x="7279480" y="158495"/>
              <a:ext cx="1768708" cy="628893"/>
              <a:chOff x="7088980" y="987170"/>
              <a:chExt cx="1768708" cy="628893"/>
            </a:xfrm>
          </p:grpSpPr>
          <p:sp>
            <p:nvSpPr>
              <p:cNvPr id="37" name="Tekstvak 36"/>
              <p:cNvSpPr txBox="1"/>
              <p:nvPr/>
            </p:nvSpPr>
            <p:spPr>
              <a:xfrm>
                <a:off x="7388237" y="1028405"/>
                <a:ext cx="146945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000" b="1" dirty="0">
                    <a:latin typeface="Mistral" panose="03090702030407020403" pitchFamily="66" charset="0"/>
                  </a:rPr>
                  <a:t>RECOVAC</a:t>
                </a:r>
              </a:p>
            </p:txBody>
          </p:sp>
          <p:sp>
            <p:nvSpPr>
              <p:cNvPr id="38" name="Tekstvak 37"/>
              <p:cNvSpPr txBox="1"/>
              <p:nvPr/>
            </p:nvSpPr>
            <p:spPr>
              <a:xfrm rot="175582">
                <a:off x="8028766" y="1068943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39" name="Tekstvak 38"/>
              <p:cNvSpPr txBox="1"/>
              <p:nvPr/>
            </p:nvSpPr>
            <p:spPr>
              <a:xfrm rot="3823108">
                <a:off x="8081711" y="1116378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40" name="Tekstvak 39"/>
              <p:cNvSpPr txBox="1"/>
              <p:nvPr/>
            </p:nvSpPr>
            <p:spPr>
              <a:xfrm rot="18327322">
                <a:off x="7953483" y="1130306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41" name="Tekstvak 40"/>
              <p:cNvSpPr txBox="1"/>
              <p:nvPr/>
            </p:nvSpPr>
            <p:spPr>
              <a:xfrm rot="15870590">
                <a:off x="7929102" y="1245102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42" name="Tekstvak 41"/>
              <p:cNvSpPr txBox="1"/>
              <p:nvPr/>
            </p:nvSpPr>
            <p:spPr>
              <a:xfrm rot="6395089">
                <a:off x="8100656" y="1200798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43" name="Tekstvak 42"/>
              <p:cNvSpPr txBox="1"/>
              <p:nvPr/>
            </p:nvSpPr>
            <p:spPr>
              <a:xfrm rot="8703296">
                <a:off x="8062883" y="1268774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44" name="Tekstvak 43"/>
              <p:cNvSpPr txBox="1"/>
              <p:nvPr/>
            </p:nvSpPr>
            <p:spPr>
              <a:xfrm rot="12266178">
                <a:off x="7953965" y="1298215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7088980" y="987170"/>
                <a:ext cx="364205" cy="6288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6" name="Rechthoek 45"/>
              <p:cNvSpPr/>
              <p:nvPr/>
            </p:nvSpPr>
            <p:spPr>
              <a:xfrm>
                <a:off x="7269227" y="1439243"/>
                <a:ext cx="1551590" cy="175706"/>
              </a:xfrm>
              <a:prstGeom prst="rect">
                <a:avLst/>
              </a:prstGeom>
              <a:gradFill>
                <a:gsLst>
                  <a:gs pos="0">
                    <a:srgbClr val="D60000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0" scaled="1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Rechthoekige driehoek 46"/>
              <p:cNvSpPr/>
              <p:nvPr/>
            </p:nvSpPr>
            <p:spPr>
              <a:xfrm flipV="1">
                <a:off x="7239223" y="1431303"/>
                <a:ext cx="163299" cy="141576"/>
              </a:xfrm>
              <a:prstGeom prst="rtTriangl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36" name="Rechthoek 35"/>
            <p:cNvSpPr/>
            <p:nvPr/>
          </p:nvSpPr>
          <p:spPr>
            <a:xfrm>
              <a:off x="7549468" y="562669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3074" name="Picture 2" descr="Free Dutch Flag Vector - (271 Gratis downloads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195" y="3203876"/>
            <a:ext cx="1188940" cy="73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5334532" y="2944763"/>
            <a:ext cx="2286000" cy="1246644"/>
            <a:chOff x="5334532" y="2944763"/>
            <a:chExt cx="2286000" cy="1246644"/>
          </a:xfrm>
        </p:grpSpPr>
        <p:graphicFrame>
          <p:nvGraphicFramePr>
            <p:cNvPr id="24" name="Grafiek 23">
              <a:extLst>
                <a:ext uri="{FF2B5EF4-FFF2-40B4-BE49-F238E27FC236}">
                  <a16:creationId xmlns:a16="http://schemas.microsoft.com/office/drawing/2014/main" id="{F86359B4-36AA-4C58-984B-849239EC0F9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67238228"/>
                </p:ext>
              </p:extLst>
            </p:nvPr>
          </p:nvGraphicFramePr>
          <p:xfrm>
            <a:off x="5334532" y="2944763"/>
            <a:ext cx="2286000" cy="12466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" name="Tekstvak 1"/>
            <p:cNvSpPr txBox="1"/>
            <p:nvPr/>
          </p:nvSpPr>
          <p:spPr>
            <a:xfrm>
              <a:off x="6186404" y="3417968"/>
              <a:ext cx="589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/>
                <a:t>95%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186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" y="47078"/>
            <a:ext cx="7124252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2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Vaccinatie bij dialyse patiënten</a:t>
            </a:r>
            <a:endParaRPr kumimoji="0" lang="nl-NL" sz="26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95536" y="1231981"/>
            <a:ext cx="8748464" cy="3919139"/>
          </a:xfrm>
          <a:prstGeom prst="rect">
            <a:avLst/>
          </a:prstGeom>
        </p:spPr>
        <p:txBody>
          <a:bodyPr vert="horz" lIns="91296" tIns="45674" rIns="91296" bIns="45674" rtlCol="0">
            <a:normAutofit/>
          </a:bodyPr>
          <a:lstStyle>
            <a:lvl1pPr marL="228206" indent="-228206" algn="l" defTabSz="91277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61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98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360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3743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139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545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92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33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b="1" dirty="0">
                <a:latin typeface="Calibri" panose="020F0502020204030204" pitchFamily="34" charset="0"/>
              </a:rPr>
              <a:t>De Nederlandse resultaten (via Nefrovisie, 28 maart 2022)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endParaRPr lang="nl-NL" sz="1200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dirty="0">
                <a:latin typeface="Calibri" panose="020F0502020204030204" pitchFamily="34" charset="0"/>
              </a:rPr>
              <a:t>Bijna 1 op de 4 dialyse patiënten heeft COVID-19 gehad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endParaRPr lang="nl-NL" sz="1200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dirty="0">
                <a:latin typeface="Calibri" panose="020F0502020204030204" pitchFamily="34" charset="0"/>
              </a:rPr>
              <a:t>Merendeel van de dialyse patiënten is nu gevaccineerd  (93%)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endParaRPr lang="nl-NL" sz="1200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dirty="0">
                <a:latin typeface="Calibri" panose="020F0502020204030204" pitchFamily="34" charset="0"/>
              </a:rPr>
              <a:t>Vaccinatie geeft sterke afname kans op krijgen COVID-19  (min 60%)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endParaRPr lang="nl-NL" sz="1200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dirty="0">
                <a:latin typeface="Calibri" panose="020F0502020204030204" pitchFamily="34" charset="0"/>
              </a:rPr>
              <a:t>Als toch COVID-19, minder kans op ziekenhuis/IC opname (min 83%) en sterfte (min 91%)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endParaRPr lang="nl-NL" sz="1200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endParaRPr lang="nl-NL" sz="1200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b="1" dirty="0">
                <a:latin typeface="Calibri" panose="020F0502020204030204" pitchFamily="34" charset="0"/>
              </a:rPr>
              <a:t>CONCLUSIE: vaccinatie werkt bij nierpatiënten !!! Niet alleen 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b="1" dirty="0" err="1">
                <a:latin typeface="Calibri" panose="020F0502020204030204" pitchFamily="34" charset="0"/>
              </a:rPr>
              <a:t>wb</a:t>
            </a:r>
            <a:r>
              <a:rPr lang="nl-NL" sz="1800" b="1" dirty="0">
                <a:latin typeface="Calibri" panose="020F0502020204030204" pitchFamily="34" charset="0"/>
              </a:rPr>
              <a:t> vorming van antistoffen, maar ook in voorkomen ziekte</a:t>
            </a:r>
            <a:endParaRPr lang="nl-NL" sz="1800" dirty="0">
              <a:latin typeface="Calibri" panose="020F0502020204030204" pitchFamily="34" charset="0"/>
            </a:endParaRPr>
          </a:p>
        </p:txBody>
      </p:sp>
      <p:pic>
        <p:nvPicPr>
          <p:cNvPr id="20" name="Picture 2" descr="https://encrypted-tbn0.gstatic.com/images?q=tbn:ANd9GcQ5ZM_0TGQ0-OaS-2q8dTZ355mz-eKbXp9UlTF9RmyTNT-r5V1LPWZFJTACWw&amp;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135" y="111262"/>
            <a:ext cx="975077" cy="72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42BCD736-8440-4D6C-9EA0-E91D9A5C1A8E}"/>
              </a:ext>
            </a:extLst>
          </p:cNvPr>
          <p:cNvGrpSpPr/>
          <p:nvPr/>
        </p:nvGrpSpPr>
        <p:grpSpPr>
          <a:xfrm>
            <a:off x="6543258" y="3986226"/>
            <a:ext cx="2253695" cy="992383"/>
            <a:chOff x="3749814" y="3986226"/>
            <a:chExt cx="2253695" cy="992383"/>
          </a:xfrm>
        </p:grpSpPr>
        <p:pic>
          <p:nvPicPr>
            <p:cNvPr id="16" name="Picture 2" descr="Free Dutch Flag Vector - (271 Gratis downloads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358" y="4115251"/>
              <a:ext cx="1292151" cy="772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22,987 BEST Syringe Cartoon IMAGES, STOCK PHOTOS &amp;amp; VECTORS | Adobe Stock">
              <a:extLst>
                <a:ext uri="{FF2B5EF4-FFF2-40B4-BE49-F238E27FC236}">
                  <a16:creationId xmlns:a16="http://schemas.microsoft.com/office/drawing/2014/main" id="{B82A7C8A-B18B-4A12-AF2B-AB539B76D8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3" t="7205" r="7168" b="6799"/>
            <a:stretch/>
          </p:blipFill>
          <p:spPr bwMode="auto">
            <a:xfrm>
              <a:off x="3749814" y="3986226"/>
              <a:ext cx="1015265" cy="992383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535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" y="47078"/>
            <a:ext cx="7124252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2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4.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Niet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routinematig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antistoffen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meten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…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395536" y="1231981"/>
            <a:ext cx="8748464" cy="3919139"/>
          </a:xfrm>
          <a:prstGeom prst="rect">
            <a:avLst/>
          </a:prstGeom>
        </p:spPr>
        <p:txBody>
          <a:bodyPr vert="horz" lIns="91296" tIns="45674" rIns="91296" bIns="45674" rtlCol="0">
            <a:normAutofit/>
          </a:bodyPr>
          <a:lstStyle>
            <a:lvl1pPr marL="228206" indent="-228206" algn="l" defTabSz="91277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61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98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360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3743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139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545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92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33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dirty="0"/>
              <a:t>RECOVAC meet bij veel mensen antistoffen, maar dat is </a:t>
            </a:r>
            <a:r>
              <a:rPr lang="nl-NL" sz="1800" u="sng" dirty="0"/>
              <a:t>wetenschappelijk onderzoek</a:t>
            </a:r>
          </a:p>
          <a:p>
            <a:pPr marL="0" indent="0">
              <a:spcBef>
                <a:spcPts val="300"/>
              </a:spcBef>
              <a:buNone/>
            </a:pPr>
            <a:endParaRPr lang="nl-NL" sz="1800" b="1" dirty="0">
              <a:solidFill>
                <a:prstClr val="black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nl-NL" sz="1800" b="1" dirty="0">
                <a:ea typeface="Arial" panose="020B0604020202020204" pitchFamily="34" charset="0"/>
              </a:rPr>
              <a:t>Het wordt </a:t>
            </a:r>
            <a:r>
              <a:rPr lang="nl-NL" sz="1800" b="1" u="sng" dirty="0">
                <a:ea typeface="Arial" panose="020B0604020202020204" pitchFamily="34" charset="0"/>
              </a:rPr>
              <a:t>niet</a:t>
            </a:r>
            <a:r>
              <a:rPr lang="nl-NL" sz="1800" b="1" dirty="0">
                <a:ea typeface="Arial" panose="020B0604020202020204" pitchFamily="34" charset="0"/>
              </a:rPr>
              <a:t> geadviseerd om </a:t>
            </a:r>
            <a:r>
              <a:rPr lang="nl-NL" sz="1800" b="1" u="sng" dirty="0">
                <a:ea typeface="Arial" panose="020B0604020202020204" pitchFamily="34" charset="0"/>
              </a:rPr>
              <a:t>i</a:t>
            </a:r>
            <a:r>
              <a:rPr lang="nl-NL" sz="1800" b="1" u="sng" dirty="0">
                <a:effectLst/>
                <a:ea typeface="Arial" panose="020B0604020202020204" pitchFamily="34" charset="0"/>
              </a:rPr>
              <a:t>n de patiëntenzorg</a:t>
            </a:r>
            <a:r>
              <a:rPr lang="nl-NL" sz="1800" b="1" dirty="0">
                <a:effectLst/>
                <a:ea typeface="Arial" panose="020B0604020202020204" pitchFamily="34" charset="0"/>
              </a:rPr>
              <a:t> (bij poli-controles) de hoeveelheid antistof te meten om na te gaan of iemand beschermd is</a:t>
            </a:r>
            <a:r>
              <a:rPr lang="nl-NL" sz="1800" dirty="0">
                <a:effectLst/>
                <a:ea typeface="Arial" panose="020B0604020202020204" pitchFamily="34" charset="0"/>
              </a:rPr>
              <a:t>.  </a:t>
            </a:r>
          </a:p>
          <a:p>
            <a:pPr marL="0" indent="0">
              <a:lnSpc>
                <a:spcPct val="115000"/>
              </a:lnSpc>
              <a:spcBef>
                <a:spcPts val="1800"/>
              </a:spcBef>
              <a:buNone/>
            </a:pPr>
            <a:r>
              <a:rPr lang="nl-NL" sz="1800" dirty="0">
                <a:effectLst/>
                <a:ea typeface="Arial" panose="020B0604020202020204" pitchFamily="34" charset="0"/>
              </a:rPr>
              <a:t>Uitslag is erg moeilijk te interpreteren: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1800" dirty="0">
                <a:effectLst/>
                <a:ea typeface="Arial" panose="020B0604020202020204" pitchFamily="34" charset="0"/>
              </a:rPr>
              <a:t>antistof hoeveelheid verandert in de tijd, 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nl-NL" sz="1800" dirty="0">
                <a:effectLst/>
                <a:ea typeface="Arial" panose="020B0604020202020204" pitchFamily="34" charset="0"/>
              </a:rPr>
              <a:t>verschillen tussen laboratoria,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nl-NL" sz="1800" dirty="0">
                <a:ea typeface="Arial" panose="020B0604020202020204" pitchFamily="34" charset="0"/>
              </a:rPr>
              <a:t>v</a:t>
            </a:r>
            <a:r>
              <a:rPr lang="nl-NL" sz="1800" dirty="0">
                <a:effectLst/>
                <a:ea typeface="Arial" panose="020B0604020202020204" pitchFamily="34" charset="0"/>
              </a:rPr>
              <a:t>oor afweer tegen ene corona variant meer antistoffen nodig dan tegen de andere,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nl-NL" sz="1800" dirty="0">
                <a:effectLst/>
                <a:ea typeface="Arial" panose="020B0604020202020204" pitchFamily="34" charset="0"/>
              </a:rPr>
              <a:t>effect vaccinatie niet alleen door antistoffen, ook door geheugencellen (meten we niet)</a:t>
            </a:r>
            <a:endParaRPr lang="nl-NL" sz="1800" dirty="0"/>
          </a:p>
        </p:txBody>
      </p:sp>
      <p:grpSp>
        <p:nvGrpSpPr>
          <p:cNvPr id="21" name="Groep 20"/>
          <p:cNvGrpSpPr/>
          <p:nvPr/>
        </p:nvGrpSpPr>
        <p:grpSpPr>
          <a:xfrm>
            <a:off x="7315918" y="143765"/>
            <a:ext cx="1768708" cy="628893"/>
            <a:chOff x="7279480" y="158495"/>
            <a:chExt cx="1768708" cy="628893"/>
          </a:xfrm>
        </p:grpSpPr>
        <p:grpSp>
          <p:nvGrpSpPr>
            <p:cNvPr id="22" name="Groep 21"/>
            <p:cNvGrpSpPr/>
            <p:nvPr/>
          </p:nvGrpSpPr>
          <p:grpSpPr>
            <a:xfrm>
              <a:off x="7279480" y="158495"/>
              <a:ext cx="1768708" cy="628893"/>
              <a:chOff x="7088980" y="987170"/>
              <a:chExt cx="1768708" cy="628893"/>
            </a:xfrm>
          </p:grpSpPr>
          <p:sp>
            <p:nvSpPr>
              <p:cNvPr id="24" name="Tekstvak 23"/>
              <p:cNvSpPr txBox="1"/>
              <p:nvPr/>
            </p:nvSpPr>
            <p:spPr>
              <a:xfrm>
                <a:off x="7388237" y="1028405"/>
                <a:ext cx="146945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000" b="1" dirty="0">
                    <a:latin typeface="Mistral" panose="03090702030407020403" pitchFamily="66" charset="0"/>
                  </a:rPr>
                  <a:t>RECOVAC</a:t>
                </a:r>
              </a:p>
            </p:txBody>
          </p:sp>
          <p:sp>
            <p:nvSpPr>
              <p:cNvPr id="25" name="Tekstvak 24"/>
              <p:cNvSpPr txBox="1"/>
              <p:nvPr/>
            </p:nvSpPr>
            <p:spPr>
              <a:xfrm rot="175582">
                <a:off x="8028766" y="1068943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6" name="Tekstvak 25"/>
              <p:cNvSpPr txBox="1"/>
              <p:nvPr/>
            </p:nvSpPr>
            <p:spPr>
              <a:xfrm rot="3823108">
                <a:off x="8081711" y="1116378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7" name="Tekstvak 26"/>
              <p:cNvSpPr txBox="1"/>
              <p:nvPr/>
            </p:nvSpPr>
            <p:spPr>
              <a:xfrm rot="18327322">
                <a:off x="7953483" y="1130306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28" name="Tekstvak 27"/>
              <p:cNvSpPr txBox="1"/>
              <p:nvPr/>
            </p:nvSpPr>
            <p:spPr>
              <a:xfrm rot="15870590">
                <a:off x="7929102" y="1245102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9" name="Tekstvak 28"/>
              <p:cNvSpPr txBox="1"/>
              <p:nvPr/>
            </p:nvSpPr>
            <p:spPr>
              <a:xfrm rot="6395089">
                <a:off x="8100656" y="1200798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30" name="Tekstvak 29"/>
              <p:cNvSpPr txBox="1"/>
              <p:nvPr/>
            </p:nvSpPr>
            <p:spPr>
              <a:xfrm rot="8703296">
                <a:off x="8062883" y="1268774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31" name="Tekstvak 30"/>
              <p:cNvSpPr txBox="1"/>
              <p:nvPr/>
            </p:nvSpPr>
            <p:spPr>
              <a:xfrm rot="12266178">
                <a:off x="7953965" y="1298215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7088980" y="987170"/>
                <a:ext cx="364205" cy="6288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Rechthoek 32"/>
              <p:cNvSpPr/>
              <p:nvPr/>
            </p:nvSpPr>
            <p:spPr>
              <a:xfrm>
                <a:off x="7269227" y="1439243"/>
                <a:ext cx="1551590" cy="175706"/>
              </a:xfrm>
              <a:prstGeom prst="rect">
                <a:avLst/>
              </a:prstGeom>
              <a:gradFill>
                <a:gsLst>
                  <a:gs pos="0">
                    <a:srgbClr val="D60000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0" scaled="1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Rechthoekige driehoek 48"/>
              <p:cNvSpPr/>
              <p:nvPr/>
            </p:nvSpPr>
            <p:spPr>
              <a:xfrm flipV="1">
                <a:off x="7239223" y="1431303"/>
                <a:ext cx="163299" cy="141576"/>
              </a:xfrm>
              <a:prstGeom prst="rtTriangl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3" name="Rechthoek 22"/>
            <p:cNvSpPr/>
            <p:nvPr/>
          </p:nvSpPr>
          <p:spPr>
            <a:xfrm>
              <a:off x="7549468" y="562669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31545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" y="47078"/>
            <a:ext cx="7124252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2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Samenvattend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…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395536" y="1231981"/>
            <a:ext cx="8748464" cy="3919139"/>
          </a:xfrm>
          <a:prstGeom prst="rect">
            <a:avLst/>
          </a:prstGeom>
        </p:spPr>
        <p:txBody>
          <a:bodyPr vert="horz" lIns="91296" tIns="45674" rIns="91296" bIns="45674" rtlCol="0">
            <a:normAutofit/>
          </a:bodyPr>
          <a:lstStyle>
            <a:lvl1pPr marL="228206" indent="-228206" algn="l" defTabSz="91277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61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98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360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3743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139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545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92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33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dirty="0">
                <a:latin typeface="Calibri" panose="020F0502020204030204" pitchFamily="34" charset="0"/>
              </a:rPr>
              <a:t>Veel positieve ontwikkelingen in een zeer korte tijd</a:t>
            </a:r>
          </a:p>
          <a:p>
            <a:pPr marL="0" indent="0">
              <a:spcBef>
                <a:spcPts val="300"/>
              </a:spcBef>
              <a:buNone/>
            </a:pPr>
            <a:endParaRPr lang="nl-NL" sz="1800" b="1" dirty="0">
              <a:solidFill>
                <a:prstClr val="black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nl-NL" sz="1800" b="1" dirty="0">
                <a:solidFill>
                  <a:prstClr val="black"/>
                </a:solidFill>
              </a:rPr>
              <a:t>Prognose is sterk verbeterd:</a:t>
            </a:r>
          </a:p>
          <a:p>
            <a:pPr marL="0" indent="0">
              <a:spcBef>
                <a:spcPts val="300"/>
              </a:spcBef>
              <a:buNone/>
            </a:pPr>
            <a:endParaRPr lang="nl-NL" sz="1000" dirty="0">
              <a:solidFill>
                <a:prstClr val="black"/>
              </a:solidFill>
            </a:endParaRPr>
          </a:p>
          <a:p>
            <a:pPr marL="342900" indent="-342900">
              <a:spcBef>
                <a:spcPts val="300"/>
              </a:spcBef>
              <a:buAutoNum type="arabicPeriod"/>
            </a:pPr>
            <a:r>
              <a:rPr lang="nl-NL" sz="1800" dirty="0">
                <a:solidFill>
                  <a:prstClr val="black"/>
                </a:solidFill>
              </a:rPr>
              <a:t>Met vaccinatie een verlaagde kans op krijgen COVID-19</a:t>
            </a:r>
          </a:p>
          <a:p>
            <a:pPr marL="0" indent="0">
              <a:spcBef>
                <a:spcPts val="300"/>
              </a:spcBef>
              <a:buNone/>
            </a:pPr>
            <a:endParaRPr lang="nl-NL" sz="1000" dirty="0">
              <a:solidFill>
                <a:prstClr val="black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nl-NL" sz="1800" dirty="0">
                <a:solidFill>
                  <a:prstClr val="black"/>
                </a:solidFill>
              </a:rPr>
              <a:t>2.   </a:t>
            </a:r>
            <a:r>
              <a:rPr lang="nl-NL" sz="1800" dirty="0" err="1">
                <a:solidFill>
                  <a:prstClr val="black"/>
                </a:solidFill>
              </a:rPr>
              <a:t>Igv</a:t>
            </a:r>
            <a:r>
              <a:rPr lang="nl-NL" sz="1800" dirty="0">
                <a:solidFill>
                  <a:prstClr val="black"/>
                </a:solidFill>
              </a:rPr>
              <a:t> COVID-19 door vaccinatie verlaagde kans op ziekenhuisopname en sterfte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 startAt="2"/>
            </a:pPr>
            <a:endParaRPr lang="nl-NL" sz="1000" dirty="0">
              <a:solidFill>
                <a:prstClr val="black"/>
              </a:solidFill>
            </a:endParaRPr>
          </a:p>
          <a:p>
            <a:pPr marL="342900" indent="-342900">
              <a:spcBef>
                <a:spcPts val="300"/>
              </a:spcBef>
              <a:buAutoNum type="arabicPeriod" startAt="3"/>
            </a:pPr>
            <a:r>
              <a:rPr lang="nl-NL" sz="1800" dirty="0" err="1">
                <a:solidFill>
                  <a:prstClr val="black"/>
                </a:solidFill>
              </a:rPr>
              <a:t>Omicron</a:t>
            </a:r>
            <a:r>
              <a:rPr lang="nl-NL" sz="1800" dirty="0">
                <a:solidFill>
                  <a:prstClr val="black"/>
                </a:solidFill>
              </a:rPr>
              <a:t> is minder ziekmakend</a:t>
            </a:r>
          </a:p>
          <a:p>
            <a:pPr marL="514350" indent="-514350">
              <a:spcBef>
                <a:spcPts val="300"/>
              </a:spcBef>
              <a:buAutoNum type="arabicPeriod" startAt="3"/>
            </a:pPr>
            <a:endParaRPr lang="nl-NL" sz="2600" dirty="0">
              <a:solidFill>
                <a:prstClr val="black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nl-NL" sz="1800" b="1" dirty="0">
                <a:solidFill>
                  <a:prstClr val="black"/>
                </a:solidFill>
              </a:rPr>
              <a:t>Maar hoe vrij voelt u zich? 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nl-NL" sz="1800" dirty="0">
                <a:solidFill>
                  <a:prstClr val="black"/>
                </a:solidFill>
              </a:rPr>
              <a:t>Dit is ook afhankelijk van hoeveel virus er rondgaat …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 startAt="2"/>
            </a:pPr>
            <a:endParaRPr lang="nl-NL" sz="1300" dirty="0">
              <a:latin typeface="Calibri" panose="020F0502020204030204" pitchFamily="34" charset="0"/>
            </a:endParaRPr>
          </a:p>
        </p:txBody>
      </p:sp>
      <p:grpSp>
        <p:nvGrpSpPr>
          <p:cNvPr id="21" name="Groep 20"/>
          <p:cNvGrpSpPr/>
          <p:nvPr/>
        </p:nvGrpSpPr>
        <p:grpSpPr>
          <a:xfrm>
            <a:off x="7315918" y="143765"/>
            <a:ext cx="1768708" cy="628893"/>
            <a:chOff x="7279480" y="158495"/>
            <a:chExt cx="1768708" cy="628893"/>
          </a:xfrm>
        </p:grpSpPr>
        <p:grpSp>
          <p:nvGrpSpPr>
            <p:cNvPr id="22" name="Groep 21"/>
            <p:cNvGrpSpPr/>
            <p:nvPr/>
          </p:nvGrpSpPr>
          <p:grpSpPr>
            <a:xfrm>
              <a:off x="7279480" y="158495"/>
              <a:ext cx="1768708" cy="628893"/>
              <a:chOff x="7088980" y="987170"/>
              <a:chExt cx="1768708" cy="628893"/>
            </a:xfrm>
          </p:grpSpPr>
          <p:sp>
            <p:nvSpPr>
              <p:cNvPr id="24" name="Tekstvak 23"/>
              <p:cNvSpPr txBox="1"/>
              <p:nvPr/>
            </p:nvSpPr>
            <p:spPr>
              <a:xfrm>
                <a:off x="7388237" y="1028405"/>
                <a:ext cx="146945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000" b="1" dirty="0">
                    <a:latin typeface="Mistral" panose="03090702030407020403" pitchFamily="66" charset="0"/>
                  </a:rPr>
                  <a:t>RECOVAC</a:t>
                </a:r>
              </a:p>
            </p:txBody>
          </p:sp>
          <p:sp>
            <p:nvSpPr>
              <p:cNvPr id="25" name="Tekstvak 24"/>
              <p:cNvSpPr txBox="1"/>
              <p:nvPr/>
            </p:nvSpPr>
            <p:spPr>
              <a:xfrm rot="175582">
                <a:off x="8028766" y="1068943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6" name="Tekstvak 25"/>
              <p:cNvSpPr txBox="1"/>
              <p:nvPr/>
            </p:nvSpPr>
            <p:spPr>
              <a:xfrm rot="3823108">
                <a:off x="8081711" y="1116378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7" name="Tekstvak 26"/>
              <p:cNvSpPr txBox="1"/>
              <p:nvPr/>
            </p:nvSpPr>
            <p:spPr>
              <a:xfrm rot="18327322">
                <a:off x="7953483" y="1130306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28" name="Tekstvak 27"/>
              <p:cNvSpPr txBox="1"/>
              <p:nvPr/>
            </p:nvSpPr>
            <p:spPr>
              <a:xfrm rot="15870590">
                <a:off x="7929102" y="1245102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9" name="Tekstvak 28"/>
              <p:cNvSpPr txBox="1"/>
              <p:nvPr/>
            </p:nvSpPr>
            <p:spPr>
              <a:xfrm rot="6395089">
                <a:off x="8100656" y="1200798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30" name="Tekstvak 29"/>
              <p:cNvSpPr txBox="1"/>
              <p:nvPr/>
            </p:nvSpPr>
            <p:spPr>
              <a:xfrm rot="8703296">
                <a:off x="8062883" y="1268774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31" name="Tekstvak 30"/>
              <p:cNvSpPr txBox="1"/>
              <p:nvPr/>
            </p:nvSpPr>
            <p:spPr>
              <a:xfrm rot="12266178">
                <a:off x="7953965" y="1298215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7088980" y="987170"/>
                <a:ext cx="364205" cy="6288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Rechthoek 32"/>
              <p:cNvSpPr/>
              <p:nvPr/>
            </p:nvSpPr>
            <p:spPr>
              <a:xfrm>
                <a:off x="7269227" y="1439243"/>
                <a:ext cx="1551590" cy="175706"/>
              </a:xfrm>
              <a:prstGeom prst="rect">
                <a:avLst/>
              </a:prstGeom>
              <a:gradFill>
                <a:gsLst>
                  <a:gs pos="0">
                    <a:srgbClr val="D60000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0" scaled="1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Rechthoekige driehoek 48"/>
              <p:cNvSpPr/>
              <p:nvPr/>
            </p:nvSpPr>
            <p:spPr>
              <a:xfrm flipV="1">
                <a:off x="7239223" y="1431303"/>
                <a:ext cx="163299" cy="141576"/>
              </a:xfrm>
              <a:prstGeom prst="rtTriangl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3" name="Rechthoek 22"/>
            <p:cNvSpPr/>
            <p:nvPr/>
          </p:nvSpPr>
          <p:spPr>
            <a:xfrm>
              <a:off x="7549468" y="562669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73392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" y="47078"/>
            <a:ext cx="7124252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2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5.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Ons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advies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…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395536" y="1231981"/>
            <a:ext cx="8748464" cy="3919139"/>
          </a:xfrm>
          <a:prstGeom prst="rect">
            <a:avLst/>
          </a:prstGeom>
        </p:spPr>
        <p:txBody>
          <a:bodyPr vert="horz" lIns="91296" tIns="45674" rIns="91296" bIns="45674" rtlCol="0">
            <a:normAutofit fontScale="92500" lnSpcReduction="10000"/>
          </a:bodyPr>
          <a:lstStyle>
            <a:lvl1pPr marL="228206" indent="-228206" algn="l" defTabSz="91277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61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98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360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3743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139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545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92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33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nl-NL" sz="1800" dirty="0"/>
              <a:t>De positieve ontwikkelingen, samen met fors afnemend aantal mensen met COVID-19 (zomer komt er aan), maakt dat ons advies is: </a:t>
            </a:r>
          </a:p>
          <a:p>
            <a:pPr lvl="0">
              <a:buClr>
                <a:srgbClr val="C00000"/>
              </a:buClr>
            </a:pPr>
            <a:r>
              <a:rPr lang="nl-NL" sz="1800" dirty="0"/>
              <a:t>extreme isolatie is niet meer nodig  </a:t>
            </a:r>
          </a:p>
          <a:p>
            <a:pPr lvl="0">
              <a:buClr>
                <a:srgbClr val="C00000"/>
              </a:buClr>
            </a:pPr>
            <a:r>
              <a:rPr lang="nl-NL" sz="1800" dirty="0"/>
              <a:t>nierpatiënten kunnen weer deelnemen aan de maatschappij</a:t>
            </a:r>
          </a:p>
          <a:p>
            <a:pPr lvl="0">
              <a:buClr>
                <a:srgbClr val="C00000"/>
              </a:buClr>
            </a:pPr>
            <a:r>
              <a:rPr lang="nl-NL" sz="1800" dirty="0"/>
              <a:t>enige voorzichtigheid zolang er nog virus is blijft prima, bijvoorbeeld: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400" dirty="0"/>
              <a:t>houd indien mogelijk 1.5 meter afstand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400" dirty="0"/>
              <a:t>vermijd indien mogelijk drukke plekken / afgesloten ruimten met veel mensen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400" dirty="0"/>
              <a:t>draag een mond-neus masker in de trein, supermarkt </a:t>
            </a:r>
            <a:r>
              <a:rPr lang="nl-NL" sz="1400" dirty="0" err="1"/>
              <a:t>etc</a:t>
            </a:r>
            <a:endParaRPr lang="nl-NL" sz="1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400" dirty="0"/>
              <a:t>vraag bezoek tevoren een </a:t>
            </a:r>
            <a:r>
              <a:rPr lang="nl-NL" sz="1400" dirty="0" err="1"/>
              <a:t>zelftest</a:t>
            </a:r>
            <a:r>
              <a:rPr lang="nl-NL" sz="1400" dirty="0"/>
              <a:t> te doen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400" dirty="0"/>
              <a:t>maar extreme isolatie is ons inziens niet meer nodig.</a:t>
            </a:r>
          </a:p>
          <a:p>
            <a:pPr marL="180975" lvl="1" indent="-180975">
              <a:buClr>
                <a:srgbClr val="C00000"/>
              </a:buClr>
            </a:pPr>
            <a:r>
              <a:rPr lang="nl-NL" sz="1800" dirty="0"/>
              <a:t>Indien wel COVID-19, geen paniek, meestal mild</a:t>
            </a:r>
          </a:p>
          <a:p>
            <a:pPr lvl="1"/>
            <a:endParaRPr lang="nl-NL" sz="1400" dirty="0"/>
          </a:p>
          <a:p>
            <a:pPr marL="0" lvl="0" indent="0">
              <a:buNone/>
            </a:pPr>
            <a:r>
              <a:rPr lang="nl-NL" sz="1800" dirty="0"/>
              <a:t>Situatie kan veranderen als aantal corona infecties weer toeneemt (bijv. in het najaar) of als er een meer ziekmakende variant komt.</a:t>
            </a:r>
          </a:p>
        </p:txBody>
      </p:sp>
      <p:grpSp>
        <p:nvGrpSpPr>
          <p:cNvPr id="21" name="Groep 20"/>
          <p:cNvGrpSpPr/>
          <p:nvPr/>
        </p:nvGrpSpPr>
        <p:grpSpPr>
          <a:xfrm>
            <a:off x="7315918" y="143765"/>
            <a:ext cx="1768708" cy="628893"/>
            <a:chOff x="7279480" y="158495"/>
            <a:chExt cx="1768708" cy="628893"/>
          </a:xfrm>
        </p:grpSpPr>
        <p:grpSp>
          <p:nvGrpSpPr>
            <p:cNvPr id="22" name="Groep 21"/>
            <p:cNvGrpSpPr/>
            <p:nvPr/>
          </p:nvGrpSpPr>
          <p:grpSpPr>
            <a:xfrm>
              <a:off x="7279480" y="158495"/>
              <a:ext cx="1768708" cy="628893"/>
              <a:chOff x="7088980" y="987170"/>
              <a:chExt cx="1768708" cy="628893"/>
            </a:xfrm>
          </p:grpSpPr>
          <p:sp>
            <p:nvSpPr>
              <p:cNvPr id="24" name="Tekstvak 23"/>
              <p:cNvSpPr txBox="1"/>
              <p:nvPr/>
            </p:nvSpPr>
            <p:spPr>
              <a:xfrm>
                <a:off x="7388237" y="1028405"/>
                <a:ext cx="146945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000" b="1" dirty="0">
                    <a:latin typeface="Mistral" panose="03090702030407020403" pitchFamily="66" charset="0"/>
                  </a:rPr>
                  <a:t>RECOVAC</a:t>
                </a:r>
              </a:p>
            </p:txBody>
          </p:sp>
          <p:sp>
            <p:nvSpPr>
              <p:cNvPr id="25" name="Tekstvak 24"/>
              <p:cNvSpPr txBox="1"/>
              <p:nvPr/>
            </p:nvSpPr>
            <p:spPr>
              <a:xfrm rot="175582">
                <a:off x="8028766" y="1068943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6" name="Tekstvak 25"/>
              <p:cNvSpPr txBox="1"/>
              <p:nvPr/>
            </p:nvSpPr>
            <p:spPr>
              <a:xfrm rot="3823108">
                <a:off x="8081711" y="1116378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7" name="Tekstvak 26"/>
              <p:cNvSpPr txBox="1"/>
              <p:nvPr/>
            </p:nvSpPr>
            <p:spPr>
              <a:xfrm rot="18327322">
                <a:off x="7953483" y="1130306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28" name="Tekstvak 27"/>
              <p:cNvSpPr txBox="1"/>
              <p:nvPr/>
            </p:nvSpPr>
            <p:spPr>
              <a:xfrm rot="15870590">
                <a:off x="7929102" y="1245102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9" name="Tekstvak 28"/>
              <p:cNvSpPr txBox="1"/>
              <p:nvPr/>
            </p:nvSpPr>
            <p:spPr>
              <a:xfrm rot="6395089">
                <a:off x="8100656" y="1200798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30" name="Tekstvak 29"/>
              <p:cNvSpPr txBox="1"/>
              <p:nvPr/>
            </p:nvSpPr>
            <p:spPr>
              <a:xfrm rot="8703296">
                <a:off x="8062883" y="1268774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31" name="Tekstvak 30"/>
              <p:cNvSpPr txBox="1"/>
              <p:nvPr/>
            </p:nvSpPr>
            <p:spPr>
              <a:xfrm rot="12266178">
                <a:off x="7953965" y="1298215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7088980" y="987170"/>
                <a:ext cx="364205" cy="6288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Rechthoek 32"/>
              <p:cNvSpPr/>
              <p:nvPr/>
            </p:nvSpPr>
            <p:spPr>
              <a:xfrm>
                <a:off x="7269227" y="1439243"/>
                <a:ext cx="1551590" cy="175706"/>
              </a:xfrm>
              <a:prstGeom prst="rect">
                <a:avLst/>
              </a:prstGeom>
              <a:gradFill>
                <a:gsLst>
                  <a:gs pos="0">
                    <a:srgbClr val="D60000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0" scaled="1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Rechthoekige driehoek 48"/>
              <p:cNvSpPr/>
              <p:nvPr/>
            </p:nvSpPr>
            <p:spPr>
              <a:xfrm flipV="1">
                <a:off x="7239223" y="1431303"/>
                <a:ext cx="163299" cy="141576"/>
              </a:xfrm>
              <a:prstGeom prst="rtTriangl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3" name="Rechthoek 22"/>
            <p:cNvSpPr/>
            <p:nvPr/>
          </p:nvSpPr>
          <p:spPr>
            <a:xfrm>
              <a:off x="7549468" y="562669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36093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321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" y="47078"/>
            <a:ext cx="7124252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2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Samenvattend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…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395536" y="1231981"/>
            <a:ext cx="8748464" cy="3919139"/>
          </a:xfrm>
          <a:prstGeom prst="rect">
            <a:avLst/>
          </a:prstGeom>
        </p:spPr>
        <p:txBody>
          <a:bodyPr vert="horz" lIns="91296" tIns="45674" rIns="91296" bIns="45674" rtlCol="0">
            <a:normAutofit/>
          </a:bodyPr>
          <a:lstStyle>
            <a:lvl1pPr marL="228206" indent="-228206" algn="l" defTabSz="91277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61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98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360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3743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139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545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92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33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dirty="0">
                <a:latin typeface="Calibri" panose="020F0502020204030204" pitchFamily="34" charset="0"/>
              </a:rPr>
              <a:t>Sinds vorig </a:t>
            </a:r>
            <a:r>
              <a:rPr lang="nl-NL" sz="1800" dirty="0" err="1">
                <a:latin typeface="Calibri" panose="020F0502020204030204" pitchFamily="34" charset="0"/>
              </a:rPr>
              <a:t>webinar</a:t>
            </a:r>
            <a:r>
              <a:rPr lang="nl-NL" sz="1800" dirty="0">
                <a:latin typeface="Calibri" panose="020F0502020204030204" pitchFamily="34" charset="0"/>
              </a:rPr>
              <a:t> veel positieve ontwikkelingen</a:t>
            </a:r>
          </a:p>
          <a:p>
            <a:pPr marL="0" indent="0">
              <a:spcBef>
                <a:spcPts val="300"/>
              </a:spcBef>
              <a:buNone/>
            </a:pPr>
            <a:endParaRPr lang="nl-NL" sz="1000" b="1" dirty="0">
              <a:solidFill>
                <a:prstClr val="black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nl-NL" sz="1800" dirty="0">
                <a:solidFill>
                  <a:prstClr val="black"/>
                </a:solidFill>
              </a:rPr>
              <a:t>Prognose is sterk verbeterd:</a:t>
            </a:r>
          </a:p>
          <a:p>
            <a:pPr marL="342900" indent="-342900">
              <a:spcBef>
                <a:spcPts val="300"/>
              </a:spcBef>
              <a:buAutoNum type="arabicPeriod"/>
            </a:pPr>
            <a:r>
              <a:rPr lang="nl-NL" sz="1800" dirty="0">
                <a:solidFill>
                  <a:prstClr val="black"/>
                </a:solidFill>
              </a:rPr>
              <a:t>Vaccineren blijkt effectief</a:t>
            </a:r>
          </a:p>
          <a:p>
            <a:pPr lvl="1">
              <a:spcBef>
                <a:spcPts val="300"/>
              </a:spcBef>
              <a:buFontTx/>
              <a:buChar char="-"/>
            </a:pPr>
            <a:r>
              <a:rPr lang="nl-NL" sz="1400" dirty="0">
                <a:solidFill>
                  <a:prstClr val="black"/>
                </a:solidFill>
              </a:rPr>
              <a:t>Na meerdere keren vaccineren toch antistoffen</a:t>
            </a:r>
          </a:p>
          <a:p>
            <a:pPr lvl="1">
              <a:spcBef>
                <a:spcPts val="300"/>
              </a:spcBef>
              <a:buFontTx/>
              <a:buChar char="-"/>
            </a:pPr>
            <a:r>
              <a:rPr lang="nl-NL" sz="1400" dirty="0">
                <a:solidFill>
                  <a:prstClr val="black"/>
                </a:solidFill>
              </a:rPr>
              <a:t>Sterk verlaagde kans op krijgen COVID-19</a:t>
            </a:r>
          </a:p>
          <a:p>
            <a:pPr lvl="1">
              <a:spcBef>
                <a:spcPts val="300"/>
              </a:spcBef>
              <a:buFontTx/>
              <a:buChar char="-"/>
            </a:pPr>
            <a:r>
              <a:rPr lang="nl-NL" sz="1400" dirty="0" err="1">
                <a:solidFill>
                  <a:prstClr val="black"/>
                </a:solidFill>
              </a:rPr>
              <a:t>I.g.v</a:t>
            </a:r>
            <a:r>
              <a:rPr lang="nl-NL" sz="1400" dirty="0">
                <a:solidFill>
                  <a:prstClr val="black"/>
                </a:solidFill>
              </a:rPr>
              <a:t>. COVID-19 verlaagde kans op ziekenhuisopname en sterfte 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 startAt="2"/>
            </a:pPr>
            <a:r>
              <a:rPr lang="nl-NL" sz="1800" dirty="0" err="1">
                <a:solidFill>
                  <a:prstClr val="black"/>
                </a:solidFill>
              </a:rPr>
              <a:t>Omicron</a:t>
            </a:r>
            <a:r>
              <a:rPr lang="nl-NL" sz="1800" dirty="0">
                <a:solidFill>
                  <a:prstClr val="black"/>
                </a:solidFill>
              </a:rPr>
              <a:t> is minder ziekmakend</a:t>
            </a:r>
          </a:p>
          <a:p>
            <a:pPr marL="0" indent="0">
              <a:spcBef>
                <a:spcPts val="300"/>
              </a:spcBef>
              <a:buNone/>
            </a:pPr>
            <a:endParaRPr lang="nl-NL" sz="1800" dirty="0">
              <a:solidFill>
                <a:prstClr val="black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nl-NL" sz="1800" b="1" dirty="0">
              <a:solidFill>
                <a:prstClr val="black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nl-NL" sz="1800" b="1" dirty="0">
                <a:solidFill>
                  <a:prstClr val="black"/>
                </a:solidFill>
              </a:rPr>
              <a:t>Deze positieve ontwikkelingen, samen met minder vaak voorkomen van COVID-19,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nl-NL" sz="1800" b="1" dirty="0">
                <a:solidFill>
                  <a:prstClr val="black"/>
                </a:solidFill>
              </a:rPr>
              <a:t>maakt dat nierpatiënten zich vrijer mogen voelen</a:t>
            </a:r>
          </a:p>
          <a:p>
            <a:pPr marL="0" indent="0">
              <a:spcBef>
                <a:spcPts val="300"/>
              </a:spcBef>
              <a:buNone/>
            </a:pPr>
            <a:endParaRPr lang="nl-NL" sz="1800" dirty="0">
              <a:solidFill>
                <a:prstClr val="black"/>
              </a:solidFill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 startAt="2"/>
            </a:pPr>
            <a:endParaRPr lang="nl-NL" sz="1300" dirty="0">
              <a:latin typeface="Calibri" panose="020F0502020204030204" pitchFamily="34" charset="0"/>
            </a:endParaRPr>
          </a:p>
        </p:txBody>
      </p:sp>
      <p:grpSp>
        <p:nvGrpSpPr>
          <p:cNvPr id="21" name="Groep 20"/>
          <p:cNvGrpSpPr/>
          <p:nvPr/>
        </p:nvGrpSpPr>
        <p:grpSpPr>
          <a:xfrm>
            <a:off x="7315918" y="143765"/>
            <a:ext cx="1768708" cy="628893"/>
            <a:chOff x="7279480" y="158495"/>
            <a:chExt cx="1768708" cy="628893"/>
          </a:xfrm>
        </p:grpSpPr>
        <p:grpSp>
          <p:nvGrpSpPr>
            <p:cNvPr id="22" name="Groep 21"/>
            <p:cNvGrpSpPr/>
            <p:nvPr/>
          </p:nvGrpSpPr>
          <p:grpSpPr>
            <a:xfrm>
              <a:off x="7279480" y="158495"/>
              <a:ext cx="1768708" cy="628893"/>
              <a:chOff x="7088980" y="987170"/>
              <a:chExt cx="1768708" cy="628893"/>
            </a:xfrm>
          </p:grpSpPr>
          <p:sp>
            <p:nvSpPr>
              <p:cNvPr id="24" name="Tekstvak 23"/>
              <p:cNvSpPr txBox="1"/>
              <p:nvPr/>
            </p:nvSpPr>
            <p:spPr>
              <a:xfrm>
                <a:off x="7388237" y="1028405"/>
                <a:ext cx="146945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000" b="1" dirty="0">
                    <a:latin typeface="Mistral" panose="03090702030407020403" pitchFamily="66" charset="0"/>
                  </a:rPr>
                  <a:t>RECOVAC</a:t>
                </a:r>
              </a:p>
            </p:txBody>
          </p:sp>
          <p:sp>
            <p:nvSpPr>
              <p:cNvPr id="25" name="Tekstvak 24"/>
              <p:cNvSpPr txBox="1"/>
              <p:nvPr/>
            </p:nvSpPr>
            <p:spPr>
              <a:xfrm rot="175582">
                <a:off x="8028766" y="1068943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6" name="Tekstvak 25"/>
              <p:cNvSpPr txBox="1"/>
              <p:nvPr/>
            </p:nvSpPr>
            <p:spPr>
              <a:xfrm rot="3823108">
                <a:off x="8081711" y="1116378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7" name="Tekstvak 26"/>
              <p:cNvSpPr txBox="1"/>
              <p:nvPr/>
            </p:nvSpPr>
            <p:spPr>
              <a:xfrm rot="18327322">
                <a:off x="7953483" y="1130306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28" name="Tekstvak 27"/>
              <p:cNvSpPr txBox="1"/>
              <p:nvPr/>
            </p:nvSpPr>
            <p:spPr>
              <a:xfrm rot="15870590">
                <a:off x="7929102" y="1245102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9" name="Tekstvak 28"/>
              <p:cNvSpPr txBox="1"/>
              <p:nvPr/>
            </p:nvSpPr>
            <p:spPr>
              <a:xfrm rot="6395089">
                <a:off x="8100656" y="1200798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30" name="Tekstvak 29"/>
              <p:cNvSpPr txBox="1"/>
              <p:nvPr/>
            </p:nvSpPr>
            <p:spPr>
              <a:xfrm rot="8703296">
                <a:off x="8062883" y="1268774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31" name="Tekstvak 30"/>
              <p:cNvSpPr txBox="1"/>
              <p:nvPr/>
            </p:nvSpPr>
            <p:spPr>
              <a:xfrm rot="12266178">
                <a:off x="7953965" y="1298215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7088980" y="987170"/>
                <a:ext cx="364205" cy="6288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Rechthoek 32"/>
              <p:cNvSpPr/>
              <p:nvPr/>
            </p:nvSpPr>
            <p:spPr>
              <a:xfrm>
                <a:off x="7269227" y="1439243"/>
                <a:ext cx="1551590" cy="175706"/>
              </a:xfrm>
              <a:prstGeom prst="rect">
                <a:avLst/>
              </a:prstGeom>
              <a:gradFill>
                <a:gsLst>
                  <a:gs pos="0">
                    <a:srgbClr val="D60000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0" scaled="1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Rechthoekige driehoek 48"/>
              <p:cNvSpPr/>
              <p:nvPr/>
            </p:nvSpPr>
            <p:spPr>
              <a:xfrm flipV="1">
                <a:off x="7239223" y="1431303"/>
                <a:ext cx="163299" cy="141576"/>
              </a:xfrm>
              <a:prstGeom prst="rtTriangl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3" name="Rechthoek 22"/>
            <p:cNvSpPr/>
            <p:nvPr/>
          </p:nvSpPr>
          <p:spPr>
            <a:xfrm>
              <a:off x="7549468" y="562669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0" name="Picture 7">
            <a:extLst>
              <a:ext uri="{FF2B5EF4-FFF2-40B4-BE49-F238E27FC236}">
                <a16:creationId xmlns:a16="http://schemas.microsoft.com/office/drawing/2014/main" id="{9C1172BD-94A7-453D-A906-8E1FB8279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76" y="3028756"/>
            <a:ext cx="977933" cy="62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3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acatures | Nederlandse Federatie voor Nefrolog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962" y="3524350"/>
            <a:ext cx="944525" cy="65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VN - Nierpatiënten Vereniging Nederland - Van en voor nierpatiënten -  Nierpatiënten Vereniging Nederlan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06" y="3483159"/>
            <a:ext cx="1231738" cy="73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Geef leven 2019 - verkort jaarverslag"/>
          <p:cNvSpPr>
            <a:spLocks noChangeAspect="1" noChangeArrowheads="1"/>
          </p:cNvSpPr>
          <p:nvPr/>
        </p:nvSpPr>
        <p:spPr bwMode="auto">
          <a:xfrm>
            <a:off x="63500" y="-136525"/>
            <a:ext cx="28479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8" descr="Voor wie kom jij in actie?"/>
          <p:cNvSpPr>
            <a:spLocks noChangeAspect="1" noChangeArrowheads="1"/>
          </p:cNvSpPr>
          <p:nvPr/>
        </p:nvSpPr>
        <p:spPr bwMode="auto">
          <a:xfrm>
            <a:off x="63500" y="-136525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8" name="Picture 10" descr="Voor wie kom jij in actie?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 t="12636" r="3174" b="14403"/>
          <a:stretch/>
        </p:blipFill>
        <p:spPr bwMode="auto">
          <a:xfrm>
            <a:off x="5330166" y="3484311"/>
            <a:ext cx="1246134" cy="77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ep 11"/>
          <p:cNvGrpSpPr/>
          <p:nvPr/>
        </p:nvGrpSpPr>
        <p:grpSpPr>
          <a:xfrm>
            <a:off x="2487249" y="4323046"/>
            <a:ext cx="1998538" cy="792088"/>
            <a:chOff x="7124252" y="53273"/>
            <a:chExt cx="1998538" cy="792088"/>
          </a:xfrm>
        </p:grpSpPr>
        <p:grpSp>
          <p:nvGrpSpPr>
            <p:cNvPr id="13" name="Groep 12"/>
            <p:cNvGrpSpPr/>
            <p:nvPr/>
          </p:nvGrpSpPr>
          <p:grpSpPr>
            <a:xfrm>
              <a:off x="7124252" y="53273"/>
              <a:ext cx="1998538" cy="792088"/>
              <a:chOff x="6893942" y="123478"/>
              <a:chExt cx="1998538" cy="792088"/>
            </a:xfrm>
          </p:grpSpPr>
          <p:pic>
            <p:nvPicPr>
              <p:cNvPr id="23" name="Picture 2" descr="Home Page - ERA-EDTA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3942" y="123478"/>
                <a:ext cx="1111702" cy="792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Rechthoek 23"/>
              <p:cNvSpPr/>
              <p:nvPr/>
            </p:nvSpPr>
            <p:spPr>
              <a:xfrm>
                <a:off x="7373169" y="640016"/>
                <a:ext cx="1368152" cy="131533"/>
              </a:xfrm>
              <a:prstGeom prst="rect">
                <a:avLst/>
              </a:prstGeom>
              <a:solidFill>
                <a:srgbClr val="D60000"/>
              </a:solidFill>
              <a:ln w="3175">
                <a:solidFill>
                  <a:srgbClr val="D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Rechthoek 24"/>
              <p:cNvSpPr/>
              <p:nvPr/>
            </p:nvSpPr>
            <p:spPr>
              <a:xfrm>
                <a:off x="7373169" y="651344"/>
                <a:ext cx="1368152" cy="131533"/>
              </a:xfrm>
              <a:prstGeom prst="rect">
                <a:avLst/>
              </a:prstGeom>
              <a:solidFill>
                <a:srgbClr val="D60000"/>
              </a:solidFill>
              <a:ln w="3175">
                <a:solidFill>
                  <a:srgbClr val="D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Tekstvak 25"/>
              <p:cNvSpPr txBox="1"/>
              <p:nvPr/>
            </p:nvSpPr>
            <p:spPr>
              <a:xfrm>
                <a:off x="7934946" y="217552"/>
                <a:ext cx="95753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000" b="1" dirty="0">
                    <a:latin typeface="Mistral" panose="03090702030407020403" pitchFamily="66" charset="0"/>
                  </a:rPr>
                  <a:t>CODA</a:t>
                </a:r>
              </a:p>
            </p:txBody>
          </p:sp>
          <p:sp>
            <p:nvSpPr>
              <p:cNvPr id="27" name="Rechthoek 26"/>
              <p:cNvSpPr/>
              <p:nvPr/>
            </p:nvSpPr>
            <p:spPr>
              <a:xfrm>
                <a:off x="7255344" y="824509"/>
                <a:ext cx="769348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Tekstvak 13"/>
            <p:cNvSpPr txBox="1"/>
            <p:nvPr/>
          </p:nvSpPr>
          <p:spPr>
            <a:xfrm rot="175582">
              <a:off x="8466942" y="187885"/>
              <a:ext cx="22955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700" b="1" dirty="0"/>
                <a:t>T</a:t>
              </a:r>
            </a:p>
          </p:txBody>
        </p:sp>
        <p:sp>
          <p:nvSpPr>
            <p:cNvPr id="15" name="Tekstvak 14"/>
            <p:cNvSpPr txBox="1"/>
            <p:nvPr/>
          </p:nvSpPr>
          <p:spPr>
            <a:xfrm rot="3823108">
              <a:off x="8519887" y="235320"/>
              <a:ext cx="22955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700" b="1" dirty="0"/>
                <a:t>T</a:t>
              </a:r>
            </a:p>
          </p:txBody>
        </p:sp>
        <p:sp>
          <p:nvSpPr>
            <p:cNvPr id="16" name="Tekstvak 15"/>
            <p:cNvSpPr txBox="1"/>
            <p:nvPr/>
          </p:nvSpPr>
          <p:spPr>
            <a:xfrm rot="18327322">
              <a:off x="8391659" y="246073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b="1" dirty="0"/>
                <a:t>T</a:t>
              </a:r>
            </a:p>
          </p:txBody>
        </p:sp>
        <p:sp>
          <p:nvSpPr>
            <p:cNvPr id="17" name="Tekstvak 16"/>
            <p:cNvSpPr txBox="1"/>
            <p:nvPr/>
          </p:nvSpPr>
          <p:spPr>
            <a:xfrm rot="15870590">
              <a:off x="8370453" y="364044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700" b="1" dirty="0"/>
                <a:t>T</a:t>
              </a:r>
            </a:p>
          </p:txBody>
        </p:sp>
        <p:sp>
          <p:nvSpPr>
            <p:cNvPr id="18" name="Tekstvak 17"/>
            <p:cNvSpPr txBox="1"/>
            <p:nvPr/>
          </p:nvSpPr>
          <p:spPr>
            <a:xfrm rot="6395089">
              <a:off x="8538832" y="319740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b="1" dirty="0"/>
                <a:t>T</a:t>
              </a:r>
            </a:p>
          </p:txBody>
        </p:sp>
        <p:sp>
          <p:nvSpPr>
            <p:cNvPr id="21" name="Tekstvak 20"/>
            <p:cNvSpPr txBox="1"/>
            <p:nvPr/>
          </p:nvSpPr>
          <p:spPr>
            <a:xfrm rot="8703296">
              <a:off x="8501059" y="387716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700" b="1" dirty="0"/>
                <a:t>T</a:t>
              </a:r>
            </a:p>
          </p:txBody>
        </p:sp>
        <p:sp>
          <p:nvSpPr>
            <p:cNvPr id="22" name="Tekstvak 21"/>
            <p:cNvSpPr txBox="1"/>
            <p:nvPr/>
          </p:nvSpPr>
          <p:spPr>
            <a:xfrm rot="12266178">
              <a:off x="8392141" y="417157"/>
              <a:ext cx="1878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00" b="1" dirty="0"/>
                <a:t>T</a:t>
              </a:r>
            </a:p>
          </p:txBody>
        </p:sp>
      </p:grpSp>
      <p:sp>
        <p:nvSpPr>
          <p:cNvPr id="47" name="Title 1"/>
          <p:cNvSpPr txBox="1">
            <a:spLocks/>
          </p:cNvSpPr>
          <p:nvPr/>
        </p:nvSpPr>
        <p:spPr>
          <a:xfrm>
            <a:off x="0" y="58521"/>
            <a:ext cx="9143999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nl-NL" sz="2800" b="1" dirty="0">
                <a:solidFill>
                  <a:prstClr val="black"/>
                </a:solidFill>
                <a:effectLst>
                  <a:outerShdw blurRad="50800" dist="38100" dir="3000000" algn="ctr" rotWithShape="0">
                    <a:prstClr val="white"/>
                  </a:outerShdw>
                </a:effectLst>
                <a:latin typeface="+mn-lt"/>
                <a:ea typeface="Calibri"/>
                <a:cs typeface="Times New Roman"/>
              </a:rPr>
              <a:t>Ons advies</a:t>
            </a:r>
          </a:p>
        </p:txBody>
      </p:sp>
      <p:pic>
        <p:nvPicPr>
          <p:cNvPr id="1026" name="Picture 2" descr="Laat je vaccineren en help gelijk een ander | Pfizer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5" b="28503"/>
          <a:stretch/>
        </p:blipFill>
        <p:spPr bwMode="auto">
          <a:xfrm>
            <a:off x="-2514" y="691849"/>
            <a:ext cx="9145605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hthoek 45"/>
          <p:cNvSpPr/>
          <p:nvPr/>
        </p:nvSpPr>
        <p:spPr>
          <a:xfrm>
            <a:off x="-16984" y="691849"/>
            <a:ext cx="9159304" cy="2178694"/>
          </a:xfrm>
          <a:prstGeom prst="rect">
            <a:avLst/>
          </a:prstGeom>
          <a:gradFill flip="none" rotWithShape="1">
            <a:gsLst>
              <a:gs pos="0">
                <a:srgbClr val="FFAFAF"/>
              </a:gs>
              <a:gs pos="4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Laat je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vaccineren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ook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voor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 de 5e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keer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 …) </a:t>
            </a:r>
          </a:p>
          <a:p>
            <a:pPr algn="ctr">
              <a:spcBef>
                <a:spcPts val="600"/>
              </a:spcBef>
            </a:pP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Blijf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voorzichtig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(maar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echt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 met mate …)</a:t>
            </a:r>
          </a:p>
          <a:p>
            <a:pPr algn="ctr">
              <a:spcBef>
                <a:spcPts val="600"/>
              </a:spcBef>
            </a:pP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Bij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 COVID-19: meld je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bij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 je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Calibri" panose="020F0502020204030204" pitchFamily="34" charset="0"/>
              </a:rPr>
              <a:t>nefroloog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ea typeface="Calibri" panose="020F0502020204030204" pitchFamily="34" charset="0"/>
            </a:endParaRPr>
          </a:p>
          <a:p>
            <a:pPr algn="ctr">
              <a:defRPr/>
            </a:pP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43" name="Rechthoek 42"/>
          <p:cNvSpPr/>
          <p:nvPr/>
        </p:nvSpPr>
        <p:spPr>
          <a:xfrm>
            <a:off x="69" y="654791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hthoek 43"/>
          <p:cNvSpPr/>
          <p:nvPr/>
        </p:nvSpPr>
        <p:spPr>
          <a:xfrm>
            <a:off x="-12129" y="2840066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1" name="Groep 40"/>
          <p:cNvGrpSpPr/>
          <p:nvPr/>
        </p:nvGrpSpPr>
        <p:grpSpPr>
          <a:xfrm>
            <a:off x="4849228" y="4357084"/>
            <a:ext cx="1768708" cy="628893"/>
            <a:chOff x="7279480" y="158495"/>
            <a:chExt cx="1768708" cy="628893"/>
          </a:xfrm>
        </p:grpSpPr>
        <p:grpSp>
          <p:nvGrpSpPr>
            <p:cNvPr id="42" name="Groep 41"/>
            <p:cNvGrpSpPr/>
            <p:nvPr/>
          </p:nvGrpSpPr>
          <p:grpSpPr>
            <a:xfrm>
              <a:off x="7279480" y="158495"/>
              <a:ext cx="1768708" cy="628893"/>
              <a:chOff x="7088980" y="987170"/>
              <a:chExt cx="1768708" cy="628893"/>
            </a:xfrm>
          </p:grpSpPr>
          <p:sp>
            <p:nvSpPr>
              <p:cNvPr id="48" name="Tekstvak 47"/>
              <p:cNvSpPr txBox="1"/>
              <p:nvPr/>
            </p:nvSpPr>
            <p:spPr>
              <a:xfrm>
                <a:off x="7388237" y="1028405"/>
                <a:ext cx="146945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000" b="1" dirty="0">
                    <a:latin typeface="Mistral" panose="03090702030407020403" pitchFamily="66" charset="0"/>
                  </a:rPr>
                  <a:t>RECOVAC</a:t>
                </a:r>
              </a:p>
            </p:txBody>
          </p:sp>
          <p:sp>
            <p:nvSpPr>
              <p:cNvPr id="49" name="Tekstvak 48"/>
              <p:cNvSpPr txBox="1"/>
              <p:nvPr/>
            </p:nvSpPr>
            <p:spPr>
              <a:xfrm rot="175582">
                <a:off x="8028766" y="1068943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50" name="Tekstvak 49"/>
              <p:cNvSpPr txBox="1"/>
              <p:nvPr/>
            </p:nvSpPr>
            <p:spPr>
              <a:xfrm rot="3823108">
                <a:off x="8081711" y="1116378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51" name="Tekstvak 50"/>
              <p:cNvSpPr txBox="1"/>
              <p:nvPr/>
            </p:nvSpPr>
            <p:spPr>
              <a:xfrm rot="18327322">
                <a:off x="7953483" y="1130306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52" name="Tekstvak 51"/>
              <p:cNvSpPr txBox="1"/>
              <p:nvPr/>
            </p:nvSpPr>
            <p:spPr>
              <a:xfrm rot="15870590">
                <a:off x="7929102" y="1245102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53" name="Tekstvak 52"/>
              <p:cNvSpPr txBox="1"/>
              <p:nvPr/>
            </p:nvSpPr>
            <p:spPr>
              <a:xfrm rot="6395089">
                <a:off x="8100656" y="1200798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54" name="Tekstvak 53"/>
              <p:cNvSpPr txBox="1"/>
              <p:nvPr/>
            </p:nvSpPr>
            <p:spPr>
              <a:xfrm rot="8703296">
                <a:off x="8062883" y="1268774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55" name="Tekstvak 54"/>
              <p:cNvSpPr txBox="1"/>
              <p:nvPr/>
            </p:nvSpPr>
            <p:spPr>
              <a:xfrm rot="12266178">
                <a:off x="7953965" y="1298215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7088980" y="987170"/>
                <a:ext cx="364205" cy="6288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7" name="Rechthoek 56"/>
              <p:cNvSpPr/>
              <p:nvPr/>
            </p:nvSpPr>
            <p:spPr>
              <a:xfrm>
                <a:off x="7269227" y="1439243"/>
                <a:ext cx="1551590" cy="175706"/>
              </a:xfrm>
              <a:prstGeom prst="rect">
                <a:avLst/>
              </a:prstGeom>
              <a:gradFill>
                <a:gsLst>
                  <a:gs pos="0">
                    <a:srgbClr val="D60000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0" scaled="1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Rechthoekige driehoek 57"/>
              <p:cNvSpPr/>
              <p:nvPr/>
            </p:nvSpPr>
            <p:spPr>
              <a:xfrm flipV="1">
                <a:off x="7239223" y="1431303"/>
                <a:ext cx="163299" cy="141576"/>
              </a:xfrm>
              <a:prstGeom prst="rtTriangl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45" name="Rechthoek 44"/>
            <p:cNvSpPr/>
            <p:nvPr/>
          </p:nvSpPr>
          <p:spPr>
            <a:xfrm>
              <a:off x="7549468" y="562669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0" name="Title 1"/>
          <p:cNvSpPr txBox="1">
            <a:spLocks/>
          </p:cNvSpPr>
          <p:nvPr/>
        </p:nvSpPr>
        <p:spPr>
          <a:xfrm>
            <a:off x="290022" y="2752643"/>
            <a:ext cx="6606198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200" b="1" dirty="0" err="1">
                <a:solidFill>
                  <a:schemeClr val="tx1"/>
                </a:solidFill>
              </a:rPr>
              <a:t>Georganiseerd</a:t>
            </a:r>
            <a:r>
              <a:rPr lang="en-US" sz="2200" b="1" dirty="0">
                <a:solidFill>
                  <a:schemeClr val="tx1"/>
                </a:solidFill>
              </a:rPr>
              <a:t> door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59" name="Graphic 18">
            <a:extLst>
              <a:ext uri="{FF2B5EF4-FFF2-40B4-BE49-F238E27FC236}">
                <a16:creationId xmlns:a16="http://schemas.microsoft.com/office/drawing/2014/main" id="{AD956340-31CC-4A91-AF0D-CA01F2373D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71873" y="3044799"/>
            <a:ext cx="1572053" cy="31804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296299" y="71133"/>
            <a:ext cx="252573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/>
              <a:t>Ons advies</a:t>
            </a:r>
          </a:p>
        </p:txBody>
      </p:sp>
    </p:spTree>
    <p:extLst>
      <p:ext uri="{BB962C8B-B14F-4D97-AF65-F5344CB8AC3E}">
        <p14:creationId xmlns:p14="http://schemas.microsoft.com/office/powerpoint/2010/main" val="3131746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95536" y="1224361"/>
            <a:ext cx="8748464" cy="3919139"/>
          </a:xfrm>
          <a:prstGeom prst="rect">
            <a:avLst/>
          </a:prstGeom>
        </p:spPr>
        <p:txBody>
          <a:bodyPr vert="horz" lIns="91296" tIns="45674" rIns="91296" bIns="45674" rtlCol="0">
            <a:normAutofit/>
          </a:bodyPr>
          <a:lstStyle>
            <a:lvl1pPr marL="228206" indent="-228206" algn="l" defTabSz="91277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61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98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360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3743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139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545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92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33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SzPct val="120000"/>
              <a:buNone/>
              <a:defRPr/>
            </a:pPr>
            <a:r>
              <a:rPr lang="nl-NL" sz="1600" b="1" dirty="0"/>
              <a:t>19:30	Inleiding			</a:t>
            </a:r>
            <a:r>
              <a:rPr lang="nl-NL" sz="1600" dirty="0"/>
              <a:t>prof. Ron Gansevoort		UMC Groningen</a:t>
            </a:r>
          </a:p>
          <a:p>
            <a:pPr marL="0" lvl="0" indent="0">
              <a:buClr>
                <a:srgbClr val="C00000"/>
              </a:buClr>
              <a:buSzPct val="120000"/>
              <a:buNone/>
              <a:defRPr/>
            </a:pPr>
            <a:r>
              <a:rPr lang="nl-NL" sz="1600" dirty="0"/>
              <a:t>				</a:t>
            </a:r>
            <a:endParaRPr lang="en-US" sz="1600" dirty="0">
              <a:latin typeface="Calibri" panose="020F0502020204030204" pitchFamily="34" charset="0"/>
            </a:endParaRPr>
          </a:p>
          <a:p>
            <a:pPr marL="0" lvl="0" indent="0">
              <a:spcBef>
                <a:spcPts val="8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en-US" sz="1600" b="1" dirty="0">
                <a:latin typeface="Calibri" panose="020F0502020204030204" pitchFamily="34" charset="0"/>
              </a:rPr>
              <a:t>19:40	Panel </a:t>
            </a:r>
            <a:r>
              <a:rPr lang="en-US" sz="1600" b="1" dirty="0" err="1">
                <a:latin typeface="Calibri" panose="020F0502020204030204" pitchFamily="34" charset="0"/>
              </a:rPr>
              <a:t>discussie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</a:p>
          <a:p>
            <a:pPr marL="0" lvl="0" indent="0">
              <a:spcBef>
                <a:spcPts val="8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en-US" sz="1600" i="1" dirty="0">
                <a:latin typeface="Calibri" panose="020F0502020204030204" pitchFamily="34" charset="0"/>
              </a:rPr>
              <a:t>	</a:t>
            </a:r>
            <a:r>
              <a:rPr lang="en-US" sz="1600" i="1" dirty="0" err="1">
                <a:latin typeface="Calibri" panose="020F0502020204030204" pitchFamily="34" charset="0"/>
              </a:rPr>
              <a:t>Voorzitter</a:t>
            </a:r>
            <a:r>
              <a:rPr lang="en-US" sz="1600" i="1" dirty="0">
                <a:latin typeface="Calibri" panose="020F0502020204030204" pitchFamily="34" charset="0"/>
              </a:rPr>
              <a:t> NVN		</a:t>
            </a:r>
            <a:r>
              <a:rPr lang="en-US" sz="1600" dirty="0">
                <a:latin typeface="Calibri" panose="020F0502020204030204" pitchFamily="34" charset="0"/>
              </a:rPr>
              <a:t>dr. Marja Ho </a:t>
            </a:r>
            <a:r>
              <a:rPr lang="en-US" sz="1600" dirty="0" err="1">
                <a:latin typeface="Calibri" panose="020F0502020204030204" pitchFamily="34" charset="0"/>
              </a:rPr>
              <a:t>Dac</a:t>
            </a:r>
            <a:r>
              <a:rPr lang="en-US" sz="1600" dirty="0">
                <a:latin typeface="Calibri" panose="020F0502020204030204" pitchFamily="34" charset="0"/>
              </a:rPr>
              <a:t>		NVN </a:t>
            </a:r>
            <a:r>
              <a:rPr lang="en-US" sz="1600" dirty="0" err="1">
                <a:latin typeface="Calibri" panose="020F0502020204030204" pitchFamily="34" charset="0"/>
              </a:rPr>
              <a:t>Bussum</a:t>
            </a:r>
            <a:endParaRPr lang="en-US" sz="1600" dirty="0">
              <a:latin typeface="Calibri" panose="020F0502020204030204" pitchFamily="34" charset="0"/>
            </a:endParaRPr>
          </a:p>
          <a:p>
            <a:pPr marL="0" lvl="0" indent="0">
              <a:spcBef>
                <a:spcPts val="8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en-US" sz="1600" i="1" dirty="0">
                <a:latin typeface="Calibri" panose="020F0502020204030204" pitchFamily="34" charset="0"/>
              </a:rPr>
              <a:t>	</a:t>
            </a:r>
            <a:r>
              <a:rPr lang="en-US" sz="1600" i="1" dirty="0" err="1">
                <a:latin typeface="Calibri" panose="020F0502020204030204" pitchFamily="34" charset="0"/>
              </a:rPr>
              <a:t>Algemeen</a:t>
            </a:r>
            <a:r>
              <a:rPr lang="en-US" sz="1600" i="1" dirty="0">
                <a:latin typeface="Calibri" panose="020F0502020204030204" pitchFamily="34" charset="0"/>
              </a:rPr>
              <a:t> </a:t>
            </a:r>
            <a:r>
              <a:rPr lang="en-US" sz="1600" i="1" dirty="0" err="1">
                <a:latin typeface="Calibri" panose="020F0502020204030204" pitchFamily="34" charset="0"/>
              </a:rPr>
              <a:t>nierarts</a:t>
            </a:r>
            <a:r>
              <a:rPr lang="en-US" sz="1600" i="1" dirty="0">
                <a:latin typeface="Calibri" panose="020F0502020204030204" pitchFamily="34" charset="0"/>
              </a:rPr>
              <a:t>    		</a:t>
            </a:r>
            <a:r>
              <a:rPr lang="en-US" sz="1600" dirty="0">
                <a:latin typeface="Calibri" panose="020F0502020204030204" pitchFamily="34" charset="0"/>
              </a:rPr>
              <a:t>prof. Luuk Hilbrands 		UMC Nijmegen</a:t>
            </a:r>
          </a:p>
          <a:p>
            <a:pPr marL="0" lvl="0" indent="0">
              <a:spcBef>
                <a:spcPts val="8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en-US" sz="1600" dirty="0">
                <a:latin typeface="Calibri" panose="020F0502020204030204" pitchFamily="34" charset="0"/>
              </a:rPr>
              <a:t>	</a:t>
            </a:r>
            <a:r>
              <a:rPr lang="en-US" sz="1600" i="1" dirty="0" err="1"/>
              <a:t>Transplantatie</a:t>
            </a:r>
            <a:r>
              <a:rPr lang="en-US" sz="1600" i="1" dirty="0"/>
              <a:t> arts	 </a:t>
            </a:r>
            <a:r>
              <a:rPr lang="en-US" sz="1600" dirty="0"/>
              <a:t>	dr. Jan-Stephan Sanders 	UMC Groningen</a:t>
            </a:r>
          </a:p>
          <a:p>
            <a:pPr marL="0" lvl="0" indent="0">
              <a:spcBef>
                <a:spcPts val="800"/>
              </a:spcBef>
              <a:buClr>
                <a:srgbClr val="C00000"/>
              </a:buClr>
              <a:buSzPct val="120000"/>
              <a:buNone/>
              <a:defRPr/>
            </a:pPr>
            <a:endParaRPr lang="en-US" sz="1600" b="1" dirty="0">
              <a:latin typeface="Calibri" panose="020F0502020204030204" pitchFamily="34" charset="0"/>
            </a:endParaRPr>
          </a:p>
          <a:p>
            <a:pPr marL="0" lvl="0" indent="0">
              <a:spcBef>
                <a:spcPts val="8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en-US" sz="1600" b="1" dirty="0">
                <a:latin typeface="Calibri" panose="020F0502020204030204" pitchFamily="34" charset="0"/>
              </a:rPr>
              <a:t>20:25	</a:t>
            </a:r>
            <a:r>
              <a:rPr lang="en-US" sz="1600" b="1" dirty="0" err="1">
                <a:latin typeface="Calibri" panose="020F0502020204030204" pitchFamily="34" charset="0"/>
              </a:rPr>
              <a:t>Afsluiting</a:t>
            </a:r>
            <a:r>
              <a:rPr lang="en-US" sz="1600" b="1" dirty="0">
                <a:latin typeface="Calibri" panose="020F0502020204030204" pitchFamily="34" charset="0"/>
              </a:rPr>
              <a:t>			</a:t>
            </a:r>
            <a:r>
              <a:rPr lang="en-US" sz="1600" dirty="0">
                <a:latin typeface="Calibri" panose="020F0502020204030204" pitchFamily="34" charset="0"/>
              </a:rPr>
              <a:t> dr. Marja Ho </a:t>
            </a:r>
            <a:r>
              <a:rPr lang="en-US" sz="1600" dirty="0" err="1">
                <a:latin typeface="Calibri" panose="020F0502020204030204" pitchFamily="34" charset="0"/>
              </a:rPr>
              <a:t>Dac</a:t>
            </a:r>
            <a:r>
              <a:rPr lang="en-US" sz="1600" dirty="0">
                <a:latin typeface="Calibri" panose="020F0502020204030204" pitchFamily="34" charset="0"/>
              </a:rPr>
              <a:t>		NVN </a:t>
            </a:r>
            <a:r>
              <a:rPr lang="en-US" sz="1600" dirty="0" err="1">
                <a:latin typeface="Calibri" panose="020F0502020204030204" pitchFamily="34" charset="0"/>
              </a:rPr>
              <a:t>Bussum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36133F-AD05-4545-B1DF-7DD17CE4D97D}"/>
              </a:ext>
            </a:extLst>
          </p:cNvPr>
          <p:cNvSpPr txBox="1">
            <a:spLocks/>
          </p:cNvSpPr>
          <p:nvPr/>
        </p:nvSpPr>
        <p:spPr>
          <a:xfrm>
            <a:off x="0" y="58521"/>
            <a:ext cx="9143999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nl-NL" sz="3000" b="1" dirty="0">
                <a:solidFill>
                  <a:prstClr val="black"/>
                </a:solidFill>
                <a:effectLst>
                  <a:outerShdw blurRad="50800" dist="38100" dir="3000000" algn="ctr" rotWithShape="0">
                    <a:prstClr val="white"/>
                  </a:outerShdw>
                </a:effectLst>
                <a:latin typeface="+mn-lt"/>
                <a:ea typeface="Calibri"/>
                <a:cs typeface="Times New Roman"/>
              </a:rPr>
              <a:t>COVID-19 ontwikkelingen. We praten je bij …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098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95536" y="1224361"/>
            <a:ext cx="8748464" cy="3919139"/>
          </a:xfrm>
          <a:prstGeom prst="rect">
            <a:avLst/>
          </a:prstGeom>
        </p:spPr>
        <p:txBody>
          <a:bodyPr vert="horz" lIns="91296" tIns="45674" rIns="91296" bIns="45674" rtlCol="0" anchor="t">
            <a:normAutofit/>
          </a:bodyPr>
          <a:lstStyle>
            <a:lvl1pPr marL="228206" indent="-228206" algn="l" defTabSz="91277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61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98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360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3743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139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545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92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33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SzPct val="120000"/>
              <a:buNone/>
              <a:defRPr/>
            </a:pPr>
            <a:r>
              <a:rPr lang="en-US" sz="1800" b="1" dirty="0" err="1">
                <a:latin typeface="Calibri"/>
                <a:cs typeface="Calibri"/>
              </a:rPr>
              <a:t>Niet</a:t>
            </a:r>
            <a:r>
              <a:rPr lang="en-US" sz="1800" b="1" dirty="0">
                <a:latin typeface="Calibri"/>
                <a:cs typeface="Calibri"/>
              </a:rPr>
              <a:t> alle </a:t>
            </a:r>
            <a:r>
              <a:rPr lang="en-US" sz="1800" b="1" dirty="0" err="1">
                <a:latin typeface="Calibri"/>
                <a:cs typeface="Calibri"/>
              </a:rPr>
              <a:t>vragen</a:t>
            </a:r>
            <a:r>
              <a:rPr lang="en-US" sz="1800" b="1" dirty="0">
                <a:latin typeface="Calibri"/>
                <a:cs typeface="Calibri"/>
              </a:rPr>
              <a:t> </a:t>
            </a:r>
            <a:r>
              <a:rPr lang="en-US" sz="1800" b="1" dirty="0" err="1">
                <a:latin typeface="Calibri"/>
                <a:cs typeface="Calibri"/>
              </a:rPr>
              <a:t>kunnen</a:t>
            </a:r>
            <a:r>
              <a:rPr lang="en-US" sz="1800" b="1" dirty="0">
                <a:latin typeface="Calibri"/>
                <a:cs typeface="Calibri"/>
              </a:rPr>
              <a:t> </a:t>
            </a:r>
            <a:r>
              <a:rPr lang="en-US" sz="1800" b="1" dirty="0" err="1">
                <a:latin typeface="Calibri"/>
                <a:cs typeface="Calibri"/>
              </a:rPr>
              <a:t>vandaag</a:t>
            </a:r>
            <a:r>
              <a:rPr lang="en-US" sz="1800" b="1" dirty="0">
                <a:latin typeface="Calibri"/>
                <a:cs typeface="Calibri"/>
              </a:rPr>
              <a:t> </a:t>
            </a:r>
            <a:r>
              <a:rPr lang="en-US" sz="1800" b="1" dirty="0" err="1">
                <a:latin typeface="Calibri"/>
                <a:cs typeface="Calibri"/>
              </a:rPr>
              <a:t>beantwoord</a:t>
            </a:r>
            <a:r>
              <a:rPr lang="en-US" sz="1800" b="1" dirty="0">
                <a:latin typeface="Calibri"/>
                <a:cs typeface="Calibri"/>
              </a:rPr>
              <a:t> </a:t>
            </a:r>
            <a:r>
              <a:rPr lang="en-US" sz="1800" b="1" dirty="0" err="1">
                <a:latin typeface="Calibri"/>
                <a:cs typeface="Calibri"/>
              </a:rPr>
              <a:t>worden</a:t>
            </a:r>
            <a:r>
              <a:rPr lang="en-US" sz="1800" b="1" dirty="0">
                <a:latin typeface="Calibri"/>
                <a:cs typeface="Calibri"/>
              </a:rPr>
              <a:t>:</a:t>
            </a:r>
            <a:r>
              <a:rPr lang="en-US" sz="1800" dirty="0">
                <a:latin typeface="Calibri"/>
                <a:cs typeface="Calibri"/>
              </a:rPr>
              <a:t> </a:t>
            </a:r>
            <a:endParaRPr lang="en-US" sz="1800" dirty="0">
              <a:latin typeface="Calibri" panose="020F0502020204030204" pitchFamily="34" charset="0"/>
            </a:endParaRPr>
          </a:p>
          <a:p>
            <a:pPr marL="227965" indent="-227965">
              <a:buClr>
                <a:srgbClr val="C00000"/>
              </a:buClr>
              <a:buSzPct val="120000"/>
              <a:buFontTx/>
              <a:buChar char="-"/>
              <a:defRPr/>
            </a:pPr>
            <a:r>
              <a:rPr lang="en-US" sz="1800" dirty="0">
                <a:latin typeface="Calibri"/>
                <a:cs typeface="Calibri"/>
              </a:rPr>
              <a:t>Voor “</a:t>
            </a:r>
            <a:r>
              <a:rPr lang="en-US" sz="1800" dirty="0" err="1">
                <a:latin typeface="Calibri"/>
                <a:cs typeface="Calibri"/>
              </a:rPr>
              <a:t>veelgestelde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vragen</a:t>
            </a:r>
            <a:r>
              <a:rPr lang="en-US" sz="1800" dirty="0">
                <a:latin typeface="Calibri"/>
                <a:cs typeface="Calibri"/>
              </a:rPr>
              <a:t> over </a:t>
            </a:r>
            <a:r>
              <a:rPr lang="en-US" sz="1800" dirty="0" err="1">
                <a:latin typeface="Calibri"/>
                <a:cs typeface="Calibri"/>
              </a:rPr>
              <a:t>vaccinatie</a:t>
            </a:r>
            <a:r>
              <a:rPr lang="en-US" sz="1800" dirty="0">
                <a:latin typeface="Calibri"/>
                <a:cs typeface="Calibri"/>
              </a:rPr>
              <a:t>”            </a:t>
            </a:r>
            <a:r>
              <a:rPr lang="en-US" sz="1800" dirty="0">
                <a:latin typeface="Calibri"/>
                <a:cs typeface="Calibri"/>
                <a:hlinkClick r:id="rId3"/>
              </a:rPr>
              <a:t>www.Nieren.NL</a:t>
            </a:r>
            <a:endParaRPr lang="en-US" sz="1800" dirty="0">
              <a:latin typeface="Calibri"/>
              <a:cs typeface="Calibri"/>
            </a:endParaRPr>
          </a:p>
          <a:p>
            <a:pPr marL="227965" indent="-227965">
              <a:buClr>
                <a:srgbClr val="C00000"/>
              </a:buClr>
              <a:buSzPct val="120000"/>
              <a:buFontTx/>
              <a:buChar char="-"/>
              <a:defRPr/>
            </a:pPr>
            <a:r>
              <a:rPr lang="en-US" sz="1800" dirty="0" err="1">
                <a:latin typeface="Calibri" panose="020F0502020204030204" pitchFamily="34" charset="0"/>
              </a:rPr>
              <a:t>Vragen</a:t>
            </a:r>
            <a:r>
              <a:rPr lang="en-US" sz="1800" dirty="0">
                <a:latin typeface="Calibri" panose="020F0502020204030204" pitchFamily="34" charset="0"/>
              </a:rPr>
              <a:t> van </a:t>
            </a:r>
            <a:r>
              <a:rPr lang="en-US" sz="1800" dirty="0" err="1">
                <a:latin typeface="Calibri" panose="020F0502020204030204" pitchFamily="34" charset="0"/>
              </a:rPr>
              <a:t>vandaag</a:t>
            </a:r>
            <a:r>
              <a:rPr lang="en-US" sz="1800" dirty="0">
                <a:latin typeface="Calibri" panose="020F0502020204030204" pitchFamily="34" charset="0"/>
              </a:rPr>
              <a:t>, en </a:t>
            </a:r>
            <a:r>
              <a:rPr lang="en-US" sz="1800" dirty="0" err="1">
                <a:latin typeface="Calibri" panose="020F0502020204030204" pitchFamily="34" charset="0"/>
              </a:rPr>
              <a:t>vragen</a:t>
            </a:r>
            <a:r>
              <a:rPr lang="en-US" sz="1800" dirty="0">
                <a:latin typeface="Calibri" panose="020F0502020204030204" pitchFamily="34" charset="0"/>
              </a:rPr>
              <a:t> die </a:t>
            </a:r>
            <a:r>
              <a:rPr lang="en-US" sz="1800" dirty="0" err="1">
                <a:latin typeface="Calibri" panose="020F0502020204030204" pitchFamily="34" charset="0"/>
              </a:rPr>
              <a:t>niet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aan</a:t>
            </a:r>
            <a:r>
              <a:rPr lang="en-US" sz="1800" dirty="0">
                <a:latin typeface="Calibri" panose="020F0502020204030204" pitchFamily="34" charset="0"/>
              </a:rPr>
              <a:t> bod </a:t>
            </a:r>
            <a:r>
              <a:rPr lang="en-US" sz="1800" dirty="0" err="1">
                <a:latin typeface="Calibri" panose="020F0502020204030204" pitchFamily="34" charset="0"/>
              </a:rPr>
              <a:t>zijn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gekomen</a:t>
            </a:r>
            <a:r>
              <a:rPr lang="en-US" sz="1800" dirty="0">
                <a:latin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</a:rPr>
              <a:t>ook</a:t>
            </a:r>
            <a:r>
              <a:rPr lang="en-US" sz="1800" dirty="0">
                <a:latin typeface="Calibri" panose="020F0502020204030204" pitchFamily="34" charset="0"/>
              </a:rPr>
              <a:t> via </a:t>
            </a:r>
            <a:r>
              <a:rPr lang="en-US" sz="1800" dirty="0" err="1">
                <a:latin typeface="Calibri" panose="020F0502020204030204" pitchFamily="34" charset="0"/>
              </a:rPr>
              <a:t>deze</a:t>
            </a:r>
            <a:r>
              <a:rPr lang="en-US" sz="1800" dirty="0">
                <a:latin typeface="Calibri" panose="020F0502020204030204" pitchFamily="34" charset="0"/>
              </a:rPr>
              <a:t> website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rgbClr val="C00000"/>
              </a:buClr>
              <a:buSzPct val="120000"/>
              <a:buNone/>
              <a:defRPr/>
            </a:pPr>
            <a:endParaRPr lang="en-US" sz="1800" dirty="0">
              <a:latin typeface="Calibri" panose="020F0502020204030204" pitchFamily="34" charset="0"/>
            </a:endParaRPr>
          </a:p>
          <a:p>
            <a:pPr marL="0" indent="0">
              <a:buClr>
                <a:srgbClr val="C00000"/>
              </a:buClr>
              <a:buSzPct val="120000"/>
              <a:buNone/>
              <a:defRPr/>
            </a:pPr>
            <a:r>
              <a:rPr lang="en-US" sz="1800" dirty="0">
                <a:latin typeface="Calibri"/>
                <a:cs typeface="Calibri"/>
              </a:rPr>
              <a:t>Webinar is </a:t>
            </a:r>
            <a:r>
              <a:rPr lang="en-US" sz="1800" dirty="0" err="1">
                <a:latin typeface="Calibri"/>
                <a:cs typeface="Calibri"/>
              </a:rPr>
              <a:t>terug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te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zien</a:t>
            </a:r>
            <a:r>
              <a:rPr lang="en-US" sz="1800" dirty="0">
                <a:latin typeface="Calibri"/>
                <a:cs typeface="Calibri"/>
              </a:rPr>
              <a:t>             </a:t>
            </a:r>
            <a:r>
              <a:rPr lang="en-US" sz="1800" dirty="0">
                <a:latin typeface="Calibri"/>
                <a:cs typeface="Calibri"/>
                <a:hlinkClick r:id="rId4"/>
              </a:rPr>
              <a:t>www.NVN.NL &amp; Nieren.nl</a:t>
            </a:r>
            <a:endParaRPr lang="en-US" sz="1800" dirty="0">
              <a:latin typeface="Calibri" panose="020F0502020204030204" pitchFamily="34" charset="0"/>
            </a:endParaRPr>
          </a:p>
          <a:p>
            <a:pPr marL="0" indent="0">
              <a:buClr>
                <a:srgbClr val="C00000"/>
              </a:buClr>
              <a:buSzPct val="120000"/>
              <a:buNone/>
              <a:defRPr/>
            </a:pPr>
            <a:endParaRPr lang="en-US" sz="1800" dirty="0">
              <a:latin typeface="Calibri" panose="020F0502020204030204" pitchFamily="34" charset="0"/>
            </a:endParaRPr>
          </a:p>
          <a:p>
            <a:pPr marL="227965" indent="-227965">
              <a:buClr>
                <a:srgbClr val="C00000"/>
              </a:buClr>
              <a:buSzPct val="120000"/>
              <a:buFontTx/>
              <a:buChar char="-"/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Rechte verbindingslijn met pijl 2"/>
          <p:cNvCxnSpPr/>
          <p:nvPr/>
        </p:nvCxnSpPr>
        <p:spPr>
          <a:xfrm>
            <a:off x="4786065" y="1788488"/>
            <a:ext cx="34658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2866122" y="2899566"/>
            <a:ext cx="34658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002CF0A-4F1F-4F73-8B2D-7723D5E66F7B}"/>
              </a:ext>
            </a:extLst>
          </p:cNvPr>
          <p:cNvSpPr txBox="1">
            <a:spLocks/>
          </p:cNvSpPr>
          <p:nvPr/>
        </p:nvSpPr>
        <p:spPr>
          <a:xfrm>
            <a:off x="0" y="58521"/>
            <a:ext cx="9143999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nl-NL" sz="3000" b="1" dirty="0">
                <a:solidFill>
                  <a:prstClr val="black"/>
                </a:solidFill>
                <a:effectLst>
                  <a:outerShdw blurRad="50800" dist="38100" dir="3000000" algn="ctr" rotWithShape="0">
                    <a:prstClr val="white"/>
                  </a:outerShdw>
                </a:effectLst>
                <a:latin typeface="+mn-lt"/>
                <a:ea typeface="Calibri"/>
                <a:cs typeface="Times New Roman"/>
              </a:rPr>
              <a:t>COVID-19 ontwikkelingen. We praten je bij …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674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" y="47078"/>
            <a:ext cx="7124252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2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1. En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dan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denk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je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dat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je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er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bijna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bent …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395536" y="1134001"/>
            <a:ext cx="8748464" cy="3919139"/>
          </a:xfrm>
          <a:prstGeom prst="rect">
            <a:avLst/>
          </a:prstGeom>
        </p:spPr>
        <p:txBody>
          <a:bodyPr vert="horz" lIns="91296" tIns="45674" rIns="91296" bIns="45674" rtlCol="0">
            <a:normAutofit/>
          </a:bodyPr>
          <a:lstStyle>
            <a:lvl1pPr marL="228206" indent="-228206" algn="l" defTabSz="91277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61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98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360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3743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139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545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92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33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dirty="0">
                <a:latin typeface="Calibri" panose="020F0502020204030204" pitchFamily="34" charset="0"/>
              </a:rPr>
              <a:t>Alle kennis is opgedaan met gewoon coronavirus en de delta variant</a:t>
            </a:r>
          </a:p>
          <a:p>
            <a:pPr marL="0" indent="0">
              <a:spcBef>
                <a:spcPts val="300"/>
              </a:spcBef>
              <a:buNone/>
            </a:pPr>
            <a:endParaRPr lang="nl-NL" sz="1300" b="1" dirty="0">
              <a:solidFill>
                <a:prstClr val="black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nl-NL" sz="1800" b="1" dirty="0">
              <a:solidFill>
                <a:prstClr val="black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nl-NL" sz="1800" b="1" dirty="0">
                <a:solidFill>
                  <a:prstClr val="black"/>
                </a:solidFill>
              </a:rPr>
              <a:t>En dan komt opeens de </a:t>
            </a:r>
            <a:r>
              <a:rPr lang="nl-NL" sz="1800" b="1" dirty="0" err="1">
                <a:solidFill>
                  <a:prstClr val="black"/>
                </a:solidFill>
              </a:rPr>
              <a:t>omicron</a:t>
            </a:r>
            <a:r>
              <a:rPr lang="nl-NL" sz="1800" b="1" dirty="0">
                <a:solidFill>
                  <a:prstClr val="black"/>
                </a:solidFill>
              </a:rPr>
              <a:t> variant: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nl-NL" sz="1800" dirty="0">
                <a:solidFill>
                  <a:prstClr val="black"/>
                </a:solidFill>
              </a:rPr>
              <a:t>Hoe ziekmakend is deze variant ? …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nl-NL" sz="1800" dirty="0">
                <a:solidFill>
                  <a:prstClr val="black"/>
                </a:solidFill>
              </a:rPr>
              <a:t>Werken medicijnen net zo goed in geval van </a:t>
            </a:r>
            <a:r>
              <a:rPr lang="nl-NL" sz="1800" dirty="0" err="1">
                <a:solidFill>
                  <a:prstClr val="black"/>
                </a:solidFill>
              </a:rPr>
              <a:t>omicron</a:t>
            </a:r>
            <a:r>
              <a:rPr lang="nl-NL" sz="1800" dirty="0">
                <a:solidFill>
                  <a:prstClr val="black"/>
                </a:solidFill>
              </a:rPr>
              <a:t> ? …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nl-NL" sz="1800" dirty="0">
                <a:solidFill>
                  <a:prstClr val="black"/>
                </a:solidFill>
              </a:rPr>
              <a:t>Werkt vaccinatie net zo goed ? … </a:t>
            </a:r>
          </a:p>
          <a:p>
            <a:pPr marL="0" indent="0">
              <a:spcBef>
                <a:spcPts val="300"/>
              </a:spcBef>
              <a:buNone/>
            </a:pPr>
            <a:endParaRPr lang="nl-NL" sz="2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nl-NL" sz="2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nl-NL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Einde van vorig </a:t>
            </a:r>
            <a:r>
              <a:rPr lang="nl-NL" sz="18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webinar</a:t>
            </a:r>
            <a:r>
              <a:rPr lang="nl-NL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nl-NL" sz="1800" dirty="0">
                <a:solidFill>
                  <a:prstClr val="black"/>
                </a:solidFill>
                <a:latin typeface="Calibri" panose="020F0502020204030204" pitchFamily="34" charset="0"/>
              </a:rPr>
              <a:t>Is de </a:t>
            </a:r>
            <a:r>
              <a:rPr lang="nl-NL" sz="1800" dirty="0" err="1">
                <a:solidFill>
                  <a:prstClr val="black"/>
                </a:solidFill>
                <a:latin typeface="Calibri" panose="020F0502020204030204" pitchFamily="34" charset="0"/>
              </a:rPr>
              <a:t>omicron</a:t>
            </a:r>
            <a:r>
              <a:rPr lang="nl-NL" sz="1800" dirty="0">
                <a:solidFill>
                  <a:prstClr val="black"/>
                </a:solidFill>
                <a:latin typeface="Calibri" panose="020F0502020204030204" pitchFamily="34" charset="0"/>
              </a:rPr>
              <a:t> variant een schaap in </a:t>
            </a:r>
            <a:r>
              <a:rPr lang="nl-NL" sz="1800" dirty="0" err="1">
                <a:solidFill>
                  <a:prstClr val="black"/>
                </a:solidFill>
                <a:latin typeface="Calibri" panose="020F0502020204030204" pitchFamily="34" charset="0"/>
              </a:rPr>
              <a:t>wolfskleren</a:t>
            </a:r>
            <a:r>
              <a:rPr lang="nl-NL" sz="1800" dirty="0">
                <a:solidFill>
                  <a:prstClr val="black"/>
                </a:solidFill>
                <a:latin typeface="Calibri" panose="020F0502020204030204" pitchFamily="34" charset="0"/>
              </a:rPr>
              <a:t>?</a:t>
            </a:r>
          </a:p>
          <a:p>
            <a:pPr marL="0" indent="0">
              <a:spcBef>
                <a:spcPts val="300"/>
              </a:spcBef>
              <a:buNone/>
            </a:pPr>
            <a:endParaRPr lang="nl-NL" sz="1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21" name="Groep 20"/>
          <p:cNvGrpSpPr/>
          <p:nvPr/>
        </p:nvGrpSpPr>
        <p:grpSpPr>
          <a:xfrm>
            <a:off x="7315918" y="143765"/>
            <a:ext cx="1768708" cy="628893"/>
            <a:chOff x="7279480" y="158495"/>
            <a:chExt cx="1768708" cy="628893"/>
          </a:xfrm>
        </p:grpSpPr>
        <p:grpSp>
          <p:nvGrpSpPr>
            <p:cNvPr id="22" name="Groep 21"/>
            <p:cNvGrpSpPr/>
            <p:nvPr/>
          </p:nvGrpSpPr>
          <p:grpSpPr>
            <a:xfrm>
              <a:off x="7279480" y="158495"/>
              <a:ext cx="1768708" cy="628893"/>
              <a:chOff x="7088980" y="987170"/>
              <a:chExt cx="1768708" cy="628893"/>
            </a:xfrm>
          </p:grpSpPr>
          <p:sp>
            <p:nvSpPr>
              <p:cNvPr id="24" name="Tekstvak 23"/>
              <p:cNvSpPr txBox="1"/>
              <p:nvPr/>
            </p:nvSpPr>
            <p:spPr>
              <a:xfrm>
                <a:off x="7388237" y="1028405"/>
                <a:ext cx="146945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000" b="1" dirty="0">
                    <a:latin typeface="Mistral" panose="03090702030407020403" pitchFamily="66" charset="0"/>
                  </a:rPr>
                  <a:t>RECOVAC</a:t>
                </a:r>
              </a:p>
            </p:txBody>
          </p:sp>
          <p:sp>
            <p:nvSpPr>
              <p:cNvPr id="25" name="Tekstvak 24"/>
              <p:cNvSpPr txBox="1"/>
              <p:nvPr/>
            </p:nvSpPr>
            <p:spPr>
              <a:xfrm rot="175582">
                <a:off x="8028766" y="1068943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6" name="Tekstvak 25"/>
              <p:cNvSpPr txBox="1"/>
              <p:nvPr/>
            </p:nvSpPr>
            <p:spPr>
              <a:xfrm rot="3823108">
                <a:off x="8081711" y="1116378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7" name="Tekstvak 26"/>
              <p:cNvSpPr txBox="1"/>
              <p:nvPr/>
            </p:nvSpPr>
            <p:spPr>
              <a:xfrm rot="18327322">
                <a:off x="7953483" y="1130306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28" name="Tekstvak 27"/>
              <p:cNvSpPr txBox="1"/>
              <p:nvPr/>
            </p:nvSpPr>
            <p:spPr>
              <a:xfrm rot="15870590">
                <a:off x="7929102" y="1245102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29" name="Tekstvak 28"/>
              <p:cNvSpPr txBox="1"/>
              <p:nvPr/>
            </p:nvSpPr>
            <p:spPr>
              <a:xfrm rot="6395089">
                <a:off x="8100656" y="1200798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30" name="Tekstvak 29"/>
              <p:cNvSpPr txBox="1"/>
              <p:nvPr/>
            </p:nvSpPr>
            <p:spPr>
              <a:xfrm rot="8703296">
                <a:off x="8062883" y="1268774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31" name="Tekstvak 30"/>
              <p:cNvSpPr txBox="1"/>
              <p:nvPr/>
            </p:nvSpPr>
            <p:spPr>
              <a:xfrm rot="12266178">
                <a:off x="7953965" y="1298215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7088980" y="987170"/>
                <a:ext cx="364205" cy="6288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Rechthoek 32"/>
              <p:cNvSpPr/>
              <p:nvPr/>
            </p:nvSpPr>
            <p:spPr>
              <a:xfrm>
                <a:off x="7269227" y="1439243"/>
                <a:ext cx="1551590" cy="175706"/>
              </a:xfrm>
              <a:prstGeom prst="rect">
                <a:avLst/>
              </a:prstGeom>
              <a:gradFill>
                <a:gsLst>
                  <a:gs pos="0">
                    <a:srgbClr val="D60000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0" scaled="1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Rechthoekige driehoek 48"/>
              <p:cNvSpPr/>
              <p:nvPr/>
            </p:nvSpPr>
            <p:spPr>
              <a:xfrm flipV="1">
                <a:off x="7239223" y="1431303"/>
                <a:ext cx="163299" cy="141576"/>
              </a:xfrm>
              <a:prstGeom prst="rtTriangl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3" name="Rechthoek 22"/>
            <p:cNvSpPr/>
            <p:nvPr/>
          </p:nvSpPr>
          <p:spPr>
            <a:xfrm>
              <a:off x="7549468" y="562669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339" y="3033294"/>
            <a:ext cx="2718574" cy="174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78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" y="2024292"/>
            <a:ext cx="4125213" cy="254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hthoek 16"/>
          <p:cNvSpPr/>
          <p:nvPr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47078"/>
            <a:ext cx="9143999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2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Omicron is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inderdaad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minder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ziekmakend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AutoShape 2" descr="Oral pill to treat COVID-19 Infection approved by FDA-Paxlovid. - CNS"/>
          <p:cNvSpPr>
            <a:spLocks noChangeAspect="1" noChangeArrowheads="1"/>
          </p:cNvSpPr>
          <p:nvPr/>
        </p:nvSpPr>
        <p:spPr bwMode="auto">
          <a:xfrm>
            <a:off x="155575" y="-914400"/>
            <a:ext cx="22764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6" descr="COVID-19: Tocilizumab bleibt in Phase-3-Studie erfolglos"/>
          <p:cNvSpPr>
            <a:spLocks noChangeAspect="1" noChangeArrowheads="1"/>
          </p:cNvSpPr>
          <p:nvPr/>
        </p:nvSpPr>
        <p:spPr bwMode="auto">
          <a:xfrm>
            <a:off x="155575" y="-754063"/>
            <a:ext cx="292417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0DA0C89A-DC63-4293-91F3-DF991F8DDADA}"/>
              </a:ext>
            </a:extLst>
          </p:cNvPr>
          <p:cNvSpPr txBox="1"/>
          <p:nvPr/>
        </p:nvSpPr>
        <p:spPr>
          <a:xfrm>
            <a:off x="791984" y="1241485"/>
            <a:ext cx="2898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Aantal mensen met COVID-19</a:t>
            </a:r>
          </a:p>
          <a:p>
            <a:pPr algn="ctr"/>
            <a:r>
              <a:rPr lang="nl-NL" sz="1600" b="1" dirty="0"/>
              <a:t>in de bevolking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AF04861-8D81-442E-83EC-3EF6F439A456}"/>
              </a:ext>
            </a:extLst>
          </p:cNvPr>
          <p:cNvSpPr txBox="1"/>
          <p:nvPr/>
        </p:nvSpPr>
        <p:spPr>
          <a:xfrm>
            <a:off x="6772759" y="4827724"/>
            <a:ext cx="237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www.ourworldindata.com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E8BFCA06-5C61-42DB-BEBE-312004639369}"/>
              </a:ext>
            </a:extLst>
          </p:cNvPr>
          <p:cNvCxnSpPr>
            <a:cxnSpLocks/>
          </p:cNvCxnSpPr>
          <p:nvPr/>
        </p:nvCxnSpPr>
        <p:spPr>
          <a:xfrm>
            <a:off x="3637783" y="2582560"/>
            <a:ext cx="0" cy="18375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026C89AB-342C-4916-B4E6-5C54F12E55A9}"/>
              </a:ext>
            </a:extLst>
          </p:cNvPr>
          <p:cNvCxnSpPr/>
          <p:nvPr/>
        </p:nvCxnSpPr>
        <p:spPr>
          <a:xfrm>
            <a:off x="2415463" y="2240345"/>
            <a:ext cx="0" cy="2185261"/>
          </a:xfrm>
          <a:prstGeom prst="line">
            <a:avLst/>
          </a:prstGeom>
          <a:ln w="12700">
            <a:solidFill>
              <a:srgbClr val="DC2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5B6B79F8-2ACB-476F-96A2-71A05C660FDB}"/>
              </a:ext>
            </a:extLst>
          </p:cNvPr>
          <p:cNvSpPr txBox="1"/>
          <p:nvPr/>
        </p:nvSpPr>
        <p:spPr>
          <a:xfrm>
            <a:off x="2415279" y="2237038"/>
            <a:ext cx="2030595" cy="276999"/>
          </a:xfrm>
          <a:prstGeom prst="rect">
            <a:avLst/>
          </a:prstGeom>
          <a:solidFill>
            <a:srgbClr val="FF505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FF0000"/>
                </a:solidFill>
              </a:rPr>
              <a:t>Vaccinatie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FAB8607E-5801-4FA5-BF04-DF2B9ECCE2AC}"/>
              </a:ext>
            </a:extLst>
          </p:cNvPr>
          <p:cNvSpPr txBox="1"/>
          <p:nvPr/>
        </p:nvSpPr>
        <p:spPr>
          <a:xfrm>
            <a:off x="3643748" y="2577391"/>
            <a:ext cx="802127" cy="276999"/>
          </a:xfrm>
          <a:prstGeom prst="rect">
            <a:avLst/>
          </a:prstGeom>
          <a:solidFill>
            <a:schemeClr val="tx1">
              <a:alpha val="16078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200" dirty="0" err="1"/>
              <a:t>Omicron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6635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" y="2024292"/>
            <a:ext cx="4125213" cy="254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hthoek 16"/>
          <p:cNvSpPr/>
          <p:nvPr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47078"/>
            <a:ext cx="9143999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2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Omicron is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inderdaad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minder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ziekmakend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AutoShape 2" descr="Oral pill to treat COVID-19 Infection approved by FDA-Paxlovid. - CNS"/>
          <p:cNvSpPr>
            <a:spLocks noChangeAspect="1" noChangeArrowheads="1"/>
          </p:cNvSpPr>
          <p:nvPr/>
        </p:nvSpPr>
        <p:spPr bwMode="auto">
          <a:xfrm>
            <a:off x="155575" y="-914400"/>
            <a:ext cx="22764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6" descr="COVID-19: Tocilizumab bleibt in Phase-3-Studie erfolglos"/>
          <p:cNvSpPr>
            <a:spLocks noChangeAspect="1" noChangeArrowheads="1"/>
          </p:cNvSpPr>
          <p:nvPr/>
        </p:nvSpPr>
        <p:spPr bwMode="auto">
          <a:xfrm>
            <a:off x="155575" y="-754063"/>
            <a:ext cx="292417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1719424-C72B-4C2F-9080-073F9C07E56A}"/>
              </a:ext>
            </a:extLst>
          </p:cNvPr>
          <p:cNvSpPr txBox="1"/>
          <p:nvPr/>
        </p:nvSpPr>
        <p:spPr>
          <a:xfrm>
            <a:off x="5564275" y="1236316"/>
            <a:ext cx="2898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Aantal mensen met COVID-19 opgenomen op de IC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EE105D68-B574-4CC0-BCA8-84600BCB9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684" y="2076904"/>
            <a:ext cx="3790789" cy="2473735"/>
          </a:xfrm>
          <a:prstGeom prst="rect">
            <a:avLst/>
          </a:prstGeom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0DA0C89A-DC63-4293-91F3-DF991F8DDADA}"/>
              </a:ext>
            </a:extLst>
          </p:cNvPr>
          <p:cNvSpPr txBox="1"/>
          <p:nvPr/>
        </p:nvSpPr>
        <p:spPr>
          <a:xfrm>
            <a:off x="791984" y="1241485"/>
            <a:ext cx="2898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Aantal mensen met COVID-19</a:t>
            </a:r>
          </a:p>
          <a:p>
            <a:pPr algn="ctr"/>
            <a:r>
              <a:rPr lang="nl-NL" sz="1600" b="1" dirty="0"/>
              <a:t>in de bevolking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AF04861-8D81-442E-83EC-3EF6F439A456}"/>
              </a:ext>
            </a:extLst>
          </p:cNvPr>
          <p:cNvSpPr txBox="1"/>
          <p:nvPr/>
        </p:nvSpPr>
        <p:spPr>
          <a:xfrm>
            <a:off x="6772759" y="4827724"/>
            <a:ext cx="237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www.ourworldindata.com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E8BFCA06-5C61-42DB-BEBE-312004639369}"/>
              </a:ext>
            </a:extLst>
          </p:cNvPr>
          <p:cNvCxnSpPr>
            <a:cxnSpLocks/>
          </p:cNvCxnSpPr>
          <p:nvPr/>
        </p:nvCxnSpPr>
        <p:spPr>
          <a:xfrm>
            <a:off x="3637783" y="2582560"/>
            <a:ext cx="0" cy="18375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27E17BA7-266A-4EB2-8DD8-0FA35600BE4B}"/>
              </a:ext>
            </a:extLst>
          </p:cNvPr>
          <p:cNvCxnSpPr>
            <a:cxnSpLocks/>
          </p:cNvCxnSpPr>
          <p:nvPr/>
        </p:nvCxnSpPr>
        <p:spPr>
          <a:xfrm>
            <a:off x="8282554" y="2582651"/>
            <a:ext cx="0" cy="18288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026C89AB-342C-4916-B4E6-5C54F12E55A9}"/>
              </a:ext>
            </a:extLst>
          </p:cNvPr>
          <p:cNvCxnSpPr/>
          <p:nvPr/>
        </p:nvCxnSpPr>
        <p:spPr>
          <a:xfrm>
            <a:off x="2415463" y="2240345"/>
            <a:ext cx="0" cy="2185261"/>
          </a:xfrm>
          <a:prstGeom prst="line">
            <a:avLst/>
          </a:prstGeom>
          <a:ln w="12700">
            <a:solidFill>
              <a:srgbClr val="DC2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5B6B79F8-2ACB-476F-96A2-71A05C660FDB}"/>
              </a:ext>
            </a:extLst>
          </p:cNvPr>
          <p:cNvSpPr txBox="1"/>
          <p:nvPr/>
        </p:nvSpPr>
        <p:spPr>
          <a:xfrm>
            <a:off x="2415279" y="2237038"/>
            <a:ext cx="2030595" cy="276999"/>
          </a:xfrm>
          <a:prstGeom prst="rect">
            <a:avLst/>
          </a:prstGeom>
          <a:solidFill>
            <a:srgbClr val="FF505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FF0000"/>
                </a:solidFill>
              </a:rPr>
              <a:t>Vaccinatie</a:t>
            </a:r>
          </a:p>
        </p:txBody>
      </p: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664E3725-CB34-40E3-9CE0-DFC4C59D2FFB}"/>
              </a:ext>
            </a:extLst>
          </p:cNvPr>
          <p:cNvCxnSpPr/>
          <p:nvPr/>
        </p:nvCxnSpPr>
        <p:spPr>
          <a:xfrm>
            <a:off x="7102531" y="2218845"/>
            <a:ext cx="0" cy="2185261"/>
          </a:xfrm>
          <a:prstGeom prst="line">
            <a:avLst/>
          </a:prstGeom>
          <a:ln w="12700">
            <a:solidFill>
              <a:srgbClr val="DC2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vak 36">
            <a:extLst>
              <a:ext uri="{FF2B5EF4-FFF2-40B4-BE49-F238E27FC236}">
                <a16:creationId xmlns:a16="http://schemas.microsoft.com/office/drawing/2014/main" id="{FAB8607E-5801-4FA5-BF04-DF2B9ECCE2AC}"/>
              </a:ext>
            </a:extLst>
          </p:cNvPr>
          <p:cNvSpPr txBox="1"/>
          <p:nvPr/>
        </p:nvSpPr>
        <p:spPr>
          <a:xfrm>
            <a:off x="3643748" y="2577391"/>
            <a:ext cx="802127" cy="276999"/>
          </a:xfrm>
          <a:prstGeom prst="rect">
            <a:avLst/>
          </a:prstGeom>
          <a:solidFill>
            <a:schemeClr val="tx1">
              <a:alpha val="16078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200" dirty="0" err="1"/>
              <a:t>Omicron</a:t>
            </a:r>
            <a:endParaRPr lang="nl-NL" sz="1200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5B6B79F8-2ACB-476F-96A2-71A05C660FDB}"/>
              </a:ext>
            </a:extLst>
          </p:cNvPr>
          <p:cNvSpPr txBox="1"/>
          <p:nvPr/>
        </p:nvSpPr>
        <p:spPr>
          <a:xfrm>
            <a:off x="7113404" y="2221686"/>
            <a:ext cx="2030596" cy="276999"/>
          </a:xfrm>
          <a:prstGeom prst="rect">
            <a:avLst/>
          </a:prstGeom>
          <a:solidFill>
            <a:srgbClr val="FF505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FF0000"/>
                </a:solidFill>
              </a:rPr>
              <a:t>Vaccinatie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FAB8607E-5801-4FA5-BF04-DF2B9ECCE2AC}"/>
              </a:ext>
            </a:extLst>
          </p:cNvPr>
          <p:cNvSpPr txBox="1"/>
          <p:nvPr/>
        </p:nvSpPr>
        <p:spPr>
          <a:xfrm>
            <a:off x="8288860" y="2582651"/>
            <a:ext cx="85514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200" dirty="0" err="1"/>
              <a:t>Omicron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42267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47078"/>
            <a:ext cx="9143999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2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2.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Medicijnen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395536" y="1231981"/>
            <a:ext cx="8748464" cy="3919139"/>
          </a:xfrm>
          <a:prstGeom prst="rect">
            <a:avLst/>
          </a:prstGeom>
        </p:spPr>
        <p:txBody>
          <a:bodyPr vert="horz" lIns="91296" tIns="45674" rIns="91296" bIns="45674" rtlCol="0">
            <a:normAutofit/>
          </a:bodyPr>
          <a:lstStyle>
            <a:lvl1pPr marL="228206" indent="-228206" algn="l" defTabSz="91277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61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98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360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3743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139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545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92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33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dirty="0">
                <a:latin typeface="Calibri" panose="020F0502020204030204" pitchFamily="34" charset="0"/>
              </a:rPr>
              <a:t>Veel nieuwe medicijnen getest: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endParaRPr lang="nl-NL" sz="1800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b="1" dirty="0">
                <a:latin typeface="Calibri" panose="020F0502020204030204" pitchFamily="34" charset="0"/>
              </a:rPr>
              <a:t>Twee werkzaam en verkrijgbaar: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120000"/>
              <a:buFontTx/>
              <a:buChar char="-"/>
              <a:defRPr/>
            </a:pPr>
            <a:r>
              <a:rPr lang="nl-NL" sz="1800" dirty="0">
                <a:latin typeface="Calibri" panose="020F0502020204030204" pitchFamily="34" charset="0"/>
              </a:rPr>
              <a:t>Dexamethason              	bij </a:t>
            </a:r>
            <a:r>
              <a:rPr lang="nl-NL" sz="1800" u="sng" dirty="0">
                <a:latin typeface="Calibri" panose="020F0502020204030204" pitchFamily="34" charset="0"/>
              </a:rPr>
              <a:t>later stadium</a:t>
            </a:r>
            <a:r>
              <a:rPr lang="nl-NL" sz="1800" dirty="0">
                <a:latin typeface="Calibri" panose="020F0502020204030204" pitchFamily="34" charset="0"/>
              </a:rPr>
              <a:t> ziekte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120000"/>
              <a:buFontTx/>
              <a:buChar char="-"/>
              <a:defRPr/>
            </a:pPr>
            <a:r>
              <a:rPr lang="nl-NL" sz="1800" dirty="0" err="1">
                <a:latin typeface="Calibri" panose="020F0502020204030204" pitchFamily="34" charset="0"/>
              </a:rPr>
              <a:t>Tocilizumab</a:t>
            </a:r>
            <a:r>
              <a:rPr lang="nl-NL" sz="1800" dirty="0">
                <a:latin typeface="Calibri" panose="020F0502020204030204" pitchFamily="34" charset="0"/>
              </a:rPr>
              <a:t>                    	in combinatie met dexamethason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120000"/>
              <a:buFontTx/>
              <a:buChar char="-"/>
              <a:defRPr/>
            </a:pPr>
            <a:endParaRPr lang="nl-NL" sz="1800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b="1" dirty="0">
                <a:latin typeface="Calibri" panose="020F0502020204030204" pitchFamily="34" charset="0"/>
              </a:rPr>
              <a:t>Twee werkzaam en binnenkort op de markt: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120000"/>
              <a:buFontTx/>
              <a:buChar char="-"/>
              <a:defRPr/>
            </a:pPr>
            <a:r>
              <a:rPr lang="nl-NL" sz="1800" dirty="0" err="1">
                <a:latin typeface="Calibri" panose="020F0502020204030204" pitchFamily="34" charset="0"/>
              </a:rPr>
              <a:t>Paxlovid</a:t>
            </a:r>
            <a:r>
              <a:rPr lang="nl-NL" sz="1800" dirty="0">
                <a:latin typeface="Calibri" panose="020F0502020204030204" pitchFamily="34" charset="0"/>
              </a:rPr>
              <a:t> (Pfizer)          	bij </a:t>
            </a:r>
            <a:r>
              <a:rPr lang="nl-NL" sz="1800" u="sng" dirty="0">
                <a:latin typeface="Calibri" panose="020F0502020204030204" pitchFamily="34" charset="0"/>
              </a:rPr>
              <a:t>vroeg stadium</a:t>
            </a:r>
            <a:r>
              <a:rPr lang="nl-NL" sz="1800" dirty="0">
                <a:latin typeface="Calibri" panose="020F0502020204030204" pitchFamily="34" charset="0"/>
              </a:rPr>
              <a:t> ziekte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120000"/>
              <a:buFontTx/>
              <a:buChar char="-"/>
              <a:defRPr/>
            </a:pPr>
            <a:r>
              <a:rPr lang="nl-NL" sz="1800" dirty="0" err="1">
                <a:latin typeface="Calibri" panose="020F0502020204030204" pitchFamily="34" charset="0"/>
              </a:rPr>
              <a:t>Molnupiravir</a:t>
            </a:r>
            <a:r>
              <a:rPr lang="nl-NL" sz="1800" dirty="0">
                <a:latin typeface="Calibri" panose="020F0502020204030204" pitchFamily="34" charset="0"/>
              </a:rPr>
              <a:t> (Merck) 	bij </a:t>
            </a:r>
            <a:r>
              <a:rPr lang="nl-NL" sz="1800" u="sng" dirty="0">
                <a:latin typeface="Calibri" panose="020F0502020204030204" pitchFamily="34" charset="0"/>
              </a:rPr>
              <a:t>vroeg stadium</a:t>
            </a:r>
            <a:r>
              <a:rPr lang="nl-NL" sz="1800" dirty="0">
                <a:latin typeface="Calibri" panose="020F0502020204030204" pitchFamily="34" charset="0"/>
              </a:rPr>
              <a:t> ziekte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120000"/>
              <a:buFontTx/>
              <a:buChar char="-"/>
              <a:defRPr/>
            </a:pPr>
            <a:endParaRPr lang="nl-NL" sz="1800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b="1" dirty="0">
                <a:latin typeface="Calibri" panose="020F0502020204030204" pitchFamily="34" charset="0"/>
              </a:rPr>
              <a:t>Wanneer te gebruiken / hoe in te zetten ?!?</a:t>
            </a:r>
          </a:p>
        </p:txBody>
      </p:sp>
      <p:sp>
        <p:nvSpPr>
          <p:cNvPr id="3" name="AutoShape 2" descr="Oral pill to treat COVID-19 Infection approved by FDA-Paxlovid. - CNS"/>
          <p:cNvSpPr>
            <a:spLocks noChangeAspect="1" noChangeArrowheads="1"/>
          </p:cNvSpPr>
          <p:nvPr/>
        </p:nvSpPr>
        <p:spPr bwMode="auto">
          <a:xfrm>
            <a:off x="155575" y="-914400"/>
            <a:ext cx="22764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"/>
          <a:stretch/>
        </p:blipFill>
        <p:spPr bwMode="auto">
          <a:xfrm>
            <a:off x="7262259" y="3004767"/>
            <a:ext cx="1038025" cy="83205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t="5182" r="10606" b="429"/>
          <a:stretch/>
        </p:blipFill>
        <p:spPr bwMode="auto">
          <a:xfrm>
            <a:off x="7272784" y="3921041"/>
            <a:ext cx="1038025" cy="82753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AutoShape 6" descr="COVID-19: Tocilizumab bleibt in Phase-3-Studie erfolglos"/>
          <p:cNvSpPr>
            <a:spLocks noChangeAspect="1" noChangeArrowheads="1"/>
          </p:cNvSpPr>
          <p:nvPr/>
        </p:nvSpPr>
        <p:spPr bwMode="auto">
          <a:xfrm>
            <a:off x="155575" y="-754063"/>
            <a:ext cx="292417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8"/>
          <a:stretch/>
        </p:blipFill>
        <p:spPr bwMode="auto">
          <a:xfrm>
            <a:off x="7262259" y="2105148"/>
            <a:ext cx="1048550" cy="82491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AutoShape 2" descr="Nieuwsberichten | Onze Huisartsen"/>
          <p:cNvSpPr>
            <a:spLocks noChangeAspect="1" noChangeArrowheads="1"/>
          </p:cNvSpPr>
          <p:nvPr/>
        </p:nvSpPr>
        <p:spPr bwMode="auto">
          <a:xfrm>
            <a:off x="155575" y="-738188"/>
            <a:ext cx="2981325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5" descr="Dexamethasone | Podcast | Chemistry World"/>
          <p:cNvSpPr>
            <a:spLocks noChangeAspect="1" noChangeArrowheads="1"/>
          </p:cNvSpPr>
          <p:nvPr/>
        </p:nvSpPr>
        <p:spPr bwMode="auto">
          <a:xfrm>
            <a:off x="155575" y="-822325"/>
            <a:ext cx="2581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127" name="Picture 7" descr="Dexamethasone for COVID-19: Some Hospitals Wait to Change Practic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r="18950"/>
          <a:stretch/>
        </p:blipFill>
        <p:spPr bwMode="auto">
          <a:xfrm>
            <a:off x="7254275" y="1203181"/>
            <a:ext cx="1046009" cy="824914"/>
          </a:xfrm>
          <a:prstGeom prst="rect">
            <a:avLst/>
          </a:prstGeom>
          <a:noFill/>
          <a:ln w="158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15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-2866" y="974733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" y="47078"/>
            <a:ext cx="7124252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2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15634" y="1213185"/>
            <a:ext cx="86648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800" b="1" dirty="0"/>
              <a:t>Passieve vaccinatie: </a:t>
            </a:r>
            <a:r>
              <a:rPr lang="nl-NL" sz="1800" dirty="0"/>
              <a:t>geven van antistoffen via infuus of injectie</a:t>
            </a:r>
          </a:p>
          <a:p>
            <a:endParaRPr lang="nl-NL" sz="1800" dirty="0"/>
          </a:p>
          <a:p>
            <a:r>
              <a:rPr lang="nl-NL" sz="1800" b="1" dirty="0"/>
              <a:t>REGEN-COV: </a:t>
            </a:r>
            <a:r>
              <a:rPr lang="nl-NL" sz="1800" dirty="0"/>
              <a:t>Voor mensen met beginstadium COVID-19, en hoog risico op ernstig beloop (niet gevaccineerd, of gevaccineerd en op dat moment weinig antistoffen)</a:t>
            </a:r>
          </a:p>
          <a:p>
            <a:endParaRPr lang="nl-NL" sz="1800" dirty="0"/>
          </a:p>
          <a:p>
            <a:r>
              <a:rPr lang="nl-NL" sz="1800" dirty="0"/>
              <a:t>Niet werkzaam tegen </a:t>
            </a:r>
            <a:r>
              <a:rPr lang="nl-NL" sz="1800" dirty="0" err="1"/>
              <a:t>Omicron</a:t>
            </a:r>
            <a:r>
              <a:rPr lang="nl-NL" sz="1800" dirty="0"/>
              <a:t> B2 variant. </a:t>
            </a:r>
            <a:r>
              <a:rPr lang="nl-NL" sz="1800" b="1" dirty="0"/>
              <a:t>Wordt niet meer gegeven.</a:t>
            </a:r>
          </a:p>
          <a:p>
            <a:endParaRPr lang="nl-NL" sz="1800" dirty="0"/>
          </a:p>
          <a:p>
            <a:r>
              <a:rPr lang="nl-NL" sz="1800" b="1" dirty="0"/>
              <a:t>Wel werkzaam </a:t>
            </a:r>
            <a:r>
              <a:rPr lang="nl-NL" sz="1800" dirty="0"/>
              <a:t>is </a:t>
            </a:r>
            <a:r>
              <a:rPr lang="nl-NL" sz="1800" b="1" dirty="0" err="1"/>
              <a:t>Evusheld</a:t>
            </a:r>
            <a:r>
              <a:rPr lang="nl-NL" sz="1800" b="1" dirty="0"/>
              <a:t> </a:t>
            </a:r>
            <a:r>
              <a:rPr lang="nl-NL" sz="1800" dirty="0"/>
              <a:t>(</a:t>
            </a:r>
            <a:r>
              <a:rPr lang="nl-NL" sz="1800" dirty="0" err="1"/>
              <a:t>Astra-Zeneca</a:t>
            </a:r>
            <a:r>
              <a:rPr lang="nl-NL" sz="1800" dirty="0"/>
              <a:t>). </a:t>
            </a:r>
            <a:r>
              <a:rPr lang="nl-NL" sz="1800" b="1" dirty="0">
                <a:latin typeface="Calibri" panose="020F0502020204030204" pitchFamily="34" charset="0"/>
              </a:rPr>
              <a:t>Wanneer te gebruiken / hoe in te zetten ?!?</a:t>
            </a:r>
          </a:p>
          <a:p>
            <a:endParaRPr lang="nl-NL" sz="1800" b="1" dirty="0"/>
          </a:p>
        </p:txBody>
      </p:sp>
      <p:sp>
        <p:nvSpPr>
          <p:cNvPr id="5" name="AutoShape 8" descr="An intravenous bag used to administer the Regen-Cov monoclonal antibody treatment at a UMass Memorial Health clinic in Worcester, Mass., on Aug. 13, 2021."/>
          <p:cNvSpPr>
            <a:spLocks noChangeAspect="1" noChangeArrowheads="1"/>
          </p:cNvSpPr>
          <p:nvPr/>
        </p:nvSpPr>
        <p:spPr bwMode="auto">
          <a:xfrm>
            <a:off x="63500" y="-7620000"/>
            <a:ext cx="23812500" cy="158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0" descr="An intravenous bag used to administer the Regen-Cov monoclonal antibody treatment at a UMass Memorial Health clinic in Worcester, Mass., on Aug. 13, 2021."/>
          <p:cNvSpPr>
            <a:spLocks noChangeAspect="1" noChangeArrowheads="1"/>
          </p:cNvSpPr>
          <p:nvPr/>
        </p:nvSpPr>
        <p:spPr bwMode="auto">
          <a:xfrm>
            <a:off x="215900" y="-7467600"/>
            <a:ext cx="23812500" cy="158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12" descr="REGEN-COV Gets Priority Review for COVID-19 Treatment, Prophylaxis"/>
          <p:cNvSpPr>
            <a:spLocks noChangeAspect="1" noChangeArrowheads="1"/>
          </p:cNvSpPr>
          <p:nvPr/>
        </p:nvSpPr>
        <p:spPr bwMode="auto">
          <a:xfrm>
            <a:off x="155575" y="-800100"/>
            <a:ext cx="25241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9" name="Picture 15" descr="REGEN-COV works as COVID post-exposure prophylaxis, study says | CIDR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962" y="3734214"/>
            <a:ext cx="1702352" cy="113490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Katheter en infuus vaak onnodig én pijnlijk - Nurs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281" y="3734213"/>
            <a:ext cx="1699219" cy="113490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47078"/>
            <a:ext cx="9143999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2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2.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Medicijnen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AutoShape 2" descr="Evusheld Authorized for Pre-exposure Prophylaxis of COVID-19 in Certain  Individuals"/>
          <p:cNvSpPr>
            <a:spLocks noChangeAspect="1" noChangeArrowheads="1"/>
          </p:cNvSpPr>
          <p:nvPr/>
        </p:nvSpPr>
        <p:spPr bwMode="auto">
          <a:xfrm>
            <a:off x="155575" y="-830263"/>
            <a:ext cx="26003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67" y="3734214"/>
            <a:ext cx="1716535" cy="114227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48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69" y="929014"/>
            <a:ext cx="9143931" cy="45719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66000">
                <a:srgbClr val="C0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74" rIns="91294" bIns="45674" rtlCol="0" anchor="ctr"/>
          <a:lstStyle/>
          <a:p>
            <a:pPr algn="ctr" defTabSz="912756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" y="47078"/>
            <a:ext cx="7124252" cy="913708"/>
          </a:xfrm>
          <a:prstGeom prst="rect">
            <a:avLst/>
          </a:prstGeom>
        </p:spPr>
        <p:txBody>
          <a:bodyPr vert="horz" lIns="91296" tIns="45674" rIns="91296" bIns="45674" rtlCol="0" anchor="ctr">
            <a:normAutofit/>
          </a:bodyPr>
          <a:lstStyle>
            <a:lvl1pPr algn="l" defTabSz="91277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2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3. Vaccinatie bij nierpatiënten</a:t>
            </a:r>
            <a:endParaRPr kumimoji="0" lang="nl-NL" sz="26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95536" y="1388737"/>
            <a:ext cx="8748464" cy="3919139"/>
          </a:xfrm>
          <a:prstGeom prst="rect">
            <a:avLst/>
          </a:prstGeom>
        </p:spPr>
        <p:txBody>
          <a:bodyPr vert="horz" lIns="91296" tIns="45674" rIns="91296" bIns="45674" rtlCol="0">
            <a:normAutofit/>
          </a:bodyPr>
          <a:lstStyle>
            <a:lvl1pPr marL="228206" indent="-228206" algn="l" defTabSz="91277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61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98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360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3743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139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545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926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338" indent="-228206" algn="l" defTabSz="91277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b="1" dirty="0">
                <a:latin typeface="Calibri" panose="020F0502020204030204" pitchFamily="34" charset="0"/>
              </a:rPr>
              <a:t>		         Standaard schema   	       Niertransplantatie patiënten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b="1" dirty="0">
                <a:latin typeface="Calibri" panose="020F0502020204030204" pitchFamily="34" charset="0"/>
              </a:rPr>
              <a:t>					               Dialyse patiënten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b="1" dirty="0">
                <a:latin typeface="Calibri" panose="020F0502020204030204" pitchFamily="34" charset="0"/>
              </a:rPr>
              <a:t>					    Nierpatiënten met zware afweer-						        onderdrukkende medicijnen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endParaRPr lang="nl-NL" sz="1800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b="1" dirty="0">
                <a:latin typeface="Calibri" panose="020F0502020204030204" pitchFamily="34" charset="0"/>
              </a:rPr>
              <a:t>Basis vaccinatie</a:t>
            </a:r>
            <a:r>
              <a:rPr lang="nl-NL" sz="1800" dirty="0">
                <a:latin typeface="Calibri" panose="020F0502020204030204" pitchFamily="34" charset="0"/>
              </a:rPr>
              <a:t>	               1</a:t>
            </a:r>
            <a:r>
              <a:rPr lang="nl-NL" sz="1800" baseline="30000" dirty="0">
                <a:latin typeface="Calibri" panose="020F0502020204030204" pitchFamily="34" charset="0"/>
              </a:rPr>
              <a:t>e</a:t>
            </a:r>
            <a:r>
              <a:rPr lang="nl-NL" sz="1800" dirty="0">
                <a:latin typeface="Calibri" panose="020F0502020204030204" pitchFamily="34" charset="0"/>
              </a:rPr>
              <a:t> en 2</a:t>
            </a:r>
            <a:r>
              <a:rPr lang="nl-NL" sz="1800" baseline="30000" dirty="0">
                <a:latin typeface="Calibri" panose="020F0502020204030204" pitchFamily="34" charset="0"/>
              </a:rPr>
              <a:t>e</a:t>
            </a:r>
            <a:r>
              <a:rPr lang="nl-NL" sz="1800" dirty="0">
                <a:latin typeface="Calibri" panose="020F0502020204030204" pitchFamily="34" charset="0"/>
              </a:rPr>
              <a:t> prik	                 1</a:t>
            </a:r>
            <a:r>
              <a:rPr lang="nl-NL" sz="1800" baseline="30000" dirty="0">
                <a:latin typeface="Calibri" panose="020F0502020204030204" pitchFamily="34" charset="0"/>
              </a:rPr>
              <a:t>e</a:t>
            </a:r>
            <a:r>
              <a:rPr lang="nl-NL" sz="1800" dirty="0">
                <a:latin typeface="Calibri" panose="020F0502020204030204" pitchFamily="34" charset="0"/>
              </a:rPr>
              <a:t>, 2</a:t>
            </a:r>
            <a:r>
              <a:rPr lang="nl-NL" sz="1800" baseline="30000" dirty="0">
                <a:latin typeface="Calibri" panose="020F0502020204030204" pitchFamily="34" charset="0"/>
              </a:rPr>
              <a:t>e</a:t>
            </a:r>
            <a:r>
              <a:rPr lang="nl-NL" sz="1800" dirty="0">
                <a:latin typeface="Calibri" panose="020F0502020204030204" pitchFamily="34" charset="0"/>
              </a:rPr>
              <a:t> en 3</a:t>
            </a:r>
            <a:r>
              <a:rPr lang="nl-NL" sz="1800" baseline="30000" dirty="0">
                <a:latin typeface="Calibri" panose="020F0502020204030204" pitchFamily="34" charset="0"/>
              </a:rPr>
              <a:t>e</a:t>
            </a:r>
            <a:r>
              <a:rPr lang="nl-NL" sz="1800" dirty="0">
                <a:latin typeface="Calibri" panose="020F0502020204030204" pitchFamily="34" charset="0"/>
              </a:rPr>
              <a:t> prik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endParaRPr lang="nl-NL" sz="1800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b="1" dirty="0">
                <a:latin typeface="Calibri" panose="020F0502020204030204" pitchFamily="34" charset="0"/>
              </a:rPr>
              <a:t>Booster</a:t>
            </a:r>
            <a:r>
              <a:rPr lang="nl-NL" sz="1800" dirty="0">
                <a:latin typeface="Calibri" panose="020F0502020204030204" pitchFamily="34" charset="0"/>
              </a:rPr>
              <a:t>			  3</a:t>
            </a:r>
            <a:r>
              <a:rPr lang="nl-NL" sz="1800" baseline="30000" dirty="0">
                <a:latin typeface="Calibri" panose="020F0502020204030204" pitchFamily="34" charset="0"/>
              </a:rPr>
              <a:t>e</a:t>
            </a:r>
            <a:r>
              <a:rPr lang="nl-NL" sz="1800" dirty="0">
                <a:latin typeface="Calibri" panose="020F0502020204030204" pitchFamily="34" charset="0"/>
              </a:rPr>
              <a:t> prik			      4</a:t>
            </a:r>
            <a:r>
              <a:rPr lang="nl-NL" sz="1800" baseline="30000" dirty="0">
                <a:latin typeface="Calibri" panose="020F0502020204030204" pitchFamily="34" charset="0"/>
              </a:rPr>
              <a:t>e</a:t>
            </a:r>
            <a:r>
              <a:rPr lang="nl-NL" sz="1800" dirty="0">
                <a:latin typeface="Calibri" panose="020F0502020204030204" pitchFamily="34" charset="0"/>
              </a:rPr>
              <a:t> prik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endParaRPr lang="nl-NL" sz="1800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r>
              <a:rPr lang="nl-NL" sz="1800" b="1" dirty="0">
                <a:latin typeface="Calibri" panose="020F0502020204030204" pitchFamily="34" charset="0"/>
              </a:rPr>
              <a:t>Tweede booster</a:t>
            </a:r>
            <a:r>
              <a:rPr lang="nl-NL" sz="1800" dirty="0">
                <a:latin typeface="Calibri" panose="020F0502020204030204" pitchFamily="34" charset="0"/>
              </a:rPr>
              <a:t>		  4</a:t>
            </a:r>
            <a:r>
              <a:rPr lang="nl-NL" sz="1800" baseline="30000" dirty="0">
                <a:latin typeface="Calibri" panose="020F0502020204030204" pitchFamily="34" charset="0"/>
              </a:rPr>
              <a:t>e</a:t>
            </a:r>
            <a:r>
              <a:rPr lang="nl-NL" sz="1800" dirty="0">
                <a:latin typeface="Calibri" panose="020F0502020204030204" pitchFamily="34" charset="0"/>
              </a:rPr>
              <a:t> prik			      5</a:t>
            </a:r>
            <a:r>
              <a:rPr lang="nl-NL" sz="1800" baseline="30000" dirty="0">
                <a:latin typeface="Calibri" panose="020F0502020204030204" pitchFamily="34" charset="0"/>
              </a:rPr>
              <a:t>e</a:t>
            </a:r>
            <a:r>
              <a:rPr lang="nl-NL" sz="1800" dirty="0">
                <a:latin typeface="Calibri" panose="020F0502020204030204" pitchFamily="34" charset="0"/>
              </a:rPr>
              <a:t> prik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SzPct val="120000"/>
              <a:buNone/>
              <a:defRPr/>
            </a:pPr>
            <a:endParaRPr lang="nl-NL" sz="1800" dirty="0">
              <a:latin typeface="Calibri" panose="020F0502020204030204" pitchFamily="34" charset="0"/>
            </a:endParaRPr>
          </a:p>
        </p:txBody>
      </p:sp>
      <p:grpSp>
        <p:nvGrpSpPr>
          <p:cNvPr id="34" name="Groep 33"/>
          <p:cNvGrpSpPr/>
          <p:nvPr/>
        </p:nvGrpSpPr>
        <p:grpSpPr>
          <a:xfrm>
            <a:off x="7315918" y="143765"/>
            <a:ext cx="1768708" cy="628893"/>
            <a:chOff x="7279480" y="158495"/>
            <a:chExt cx="1768708" cy="628893"/>
          </a:xfrm>
        </p:grpSpPr>
        <p:grpSp>
          <p:nvGrpSpPr>
            <p:cNvPr id="35" name="Groep 34"/>
            <p:cNvGrpSpPr/>
            <p:nvPr/>
          </p:nvGrpSpPr>
          <p:grpSpPr>
            <a:xfrm>
              <a:off x="7279480" y="158495"/>
              <a:ext cx="1768708" cy="628893"/>
              <a:chOff x="7088980" y="987170"/>
              <a:chExt cx="1768708" cy="628893"/>
            </a:xfrm>
          </p:grpSpPr>
          <p:sp>
            <p:nvSpPr>
              <p:cNvPr id="37" name="Tekstvak 36"/>
              <p:cNvSpPr txBox="1"/>
              <p:nvPr/>
            </p:nvSpPr>
            <p:spPr>
              <a:xfrm>
                <a:off x="7388237" y="1028405"/>
                <a:ext cx="146945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000" b="1" dirty="0">
                    <a:latin typeface="Mistral" panose="03090702030407020403" pitchFamily="66" charset="0"/>
                  </a:rPr>
                  <a:t>RECOVAC</a:t>
                </a:r>
              </a:p>
            </p:txBody>
          </p:sp>
          <p:sp>
            <p:nvSpPr>
              <p:cNvPr id="38" name="Tekstvak 37"/>
              <p:cNvSpPr txBox="1"/>
              <p:nvPr/>
            </p:nvSpPr>
            <p:spPr>
              <a:xfrm rot="175582">
                <a:off x="8028766" y="1068943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39" name="Tekstvak 38"/>
              <p:cNvSpPr txBox="1"/>
              <p:nvPr/>
            </p:nvSpPr>
            <p:spPr>
              <a:xfrm rot="3823108">
                <a:off x="8081711" y="1116378"/>
                <a:ext cx="2295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40" name="Tekstvak 39"/>
              <p:cNvSpPr txBox="1"/>
              <p:nvPr/>
            </p:nvSpPr>
            <p:spPr>
              <a:xfrm rot="18327322">
                <a:off x="7953483" y="1130306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41" name="Tekstvak 40"/>
              <p:cNvSpPr txBox="1"/>
              <p:nvPr/>
            </p:nvSpPr>
            <p:spPr>
              <a:xfrm rot="15870590">
                <a:off x="7929102" y="1245102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42" name="Tekstvak 41"/>
              <p:cNvSpPr txBox="1"/>
              <p:nvPr/>
            </p:nvSpPr>
            <p:spPr>
              <a:xfrm rot="6395089">
                <a:off x="8100656" y="1200798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sp>
            <p:nvSpPr>
              <p:cNvPr id="43" name="Tekstvak 42"/>
              <p:cNvSpPr txBox="1"/>
              <p:nvPr/>
            </p:nvSpPr>
            <p:spPr>
              <a:xfrm rot="8703296">
                <a:off x="8062883" y="1268774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700" b="1" dirty="0"/>
                  <a:t>T</a:t>
                </a:r>
              </a:p>
            </p:txBody>
          </p:sp>
          <p:sp>
            <p:nvSpPr>
              <p:cNvPr id="44" name="Tekstvak 43"/>
              <p:cNvSpPr txBox="1"/>
              <p:nvPr/>
            </p:nvSpPr>
            <p:spPr>
              <a:xfrm rot="12266178">
                <a:off x="7953965" y="1298215"/>
                <a:ext cx="18785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b="1" dirty="0"/>
                  <a:t>T</a:t>
                </a:r>
              </a:p>
            </p:txBody>
          </p:sp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7088980" y="987170"/>
                <a:ext cx="364205" cy="6288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6" name="Rechthoek 45"/>
              <p:cNvSpPr/>
              <p:nvPr/>
            </p:nvSpPr>
            <p:spPr>
              <a:xfrm>
                <a:off x="7269227" y="1439243"/>
                <a:ext cx="1551590" cy="175706"/>
              </a:xfrm>
              <a:prstGeom prst="rect">
                <a:avLst/>
              </a:prstGeom>
              <a:gradFill>
                <a:gsLst>
                  <a:gs pos="0">
                    <a:srgbClr val="D60000"/>
                  </a:gs>
                  <a:gs pos="100000">
                    <a:schemeClr val="bg1"/>
                  </a:gs>
                  <a:gs pos="100000">
                    <a:schemeClr val="bg1"/>
                  </a:gs>
                </a:gsLst>
                <a:lin ang="0" scaled="1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Rechthoekige driehoek 46"/>
              <p:cNvSpPr/>
              <p:nvPr/>
            </p:nvSpPr>
            <p:spPr>
              <a:xfrm flipV="1">
                <a:off x="7239223" y="1431303"/>
                <a:ext cx="163299" cy="141576"/>
              </a:xfrm>
              <a:prstGeom prst="rtTriangl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36" name="Rechthoek 35"/>
            <p:cNvSpPr/>
            <p:nvPr/>
          </p:nvSpPr>
          <p:spPr>
            <a:xfrm>
              <a:off x="7549468" y="562669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6641080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15597b-32a9-4bf2-848f-688eaf8057fd">
      <Terms xmlns="http://schemas.microsoft.com/office/infopath/2007/PartnerControls"/>
    </lcf76f155ced4ddcb4097134ff3c332f>
    <TaxCatchAll xmlns="9c1c412f-b643-446d-99ef-bf26fadf0e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3F5E6B7DCEF546AE2C8EF6CEE488AC" ma:contentTypeVersion="18" ma:contentTypeDescription="Een nieuw document maken." ma:contentTypeScope="" ma:versionID="3dcf317a6e4c0154ec219af78bb22022">
  <xsd:schema xmlns:xsd="http://www.w3.org/2001/XMLSchema" xmlns:xs="http://www.w3.org/2001/XMLSchema" xmlns:p="http://schemas.microsoft.com/office/2006/metadata/properties" xmlns:ns2="9b15597b-32a9-4bf2-848f-688eaf8057fd" xmlns:ns3="4b2491aa-951b-4943-8647-4dc6eee7a6bd" xmlns:ns4="9c1c412f-b643-446d-99ef-bf26fadf0ee9" targetNamespace="http://schemas.microsoft.com/office/2006/metadata/properties" ma:root="true" ma:fieldsID="f1f3b6b623b506ea87a467f3f0af8705" ns2:_="" ns3:_="" ns4:_="">
    <xsd:import namespace="9b15597b-32a9-4bf2-848f-688eaf8057fd"/>
    <xsd:import namespace="4b2491aa-951b-4943-8647-4dc6eee7a6bd"/>
    <xsd:import namespace="9c1c412f-b643-446d-99ef-bf26fadf0e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5597b-32a9-4bf2-848f-688eaf8057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2d867c2a-cafd-47d4-9bb7-7e23cb4e68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491aa-951b-4943-8647-4dc6eee7a6b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c412f-b643-446d-99ef-bf26fadf0ee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4d75fdcb-d4c7-4261-bf05-ae88251487a9}" ma:internalName="TaxCatchAll" ma:showField="CatchAllData" ma:web="9c1c412f-b643-446d-99ef-bf26fadf0e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90A872-D06B-4D14-B978-15116DFAFE6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D3DC3F5-C95A-4257-B438-88C12A3211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C33C7D-E838-4318-BE60-AF5B26E38C8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1215</Words>
  <Application>Microsoft Office PowerPoint</Application>
  <PresentationFormat>Diavoorstelling (16:9)</PresentationFormat>
  <Paragraphs>268</Paragraphs>
  <Slides>17</Slides>
  <Notes>17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19" baseType="lpstr">
      <vt:lpstr>Tema di Office</vt:lpstr>
      <vt:lpstr>1_Tema di Office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giuseppe.palladino</dc:creator>
  <cp:lastModifiedBy>Gansevoort, RT (int)</cp:lastModifiedBy>
  <cp:revision>297</cp:revision>
  <cp:lastPrinted>2021-08-24T11:58:25Z</cp:lastPrinted>
  <dcterms:created xsi:type="dcterms:W3CDTF">2020-11-25T09:33:32Z</dcterms:created>
  <dcterms:modified xsi:type="dcterms:W3CDTF">2022-04-06T20:30:42Z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0x010100A03F5E6B7DCEF546AE2C8EF6CEE488AC</vt:lpwstr>
  </property>
</Properties>
</file>